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18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50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947085155670324E-2"/>
          <c:y val="0.14651537647680074"/>
          <c:w val="0.93705293276108725"/>
          <c:h val="0.822557642127986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Bevétel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dLbl>
              <c:idx val="0"/>
              <c:layout>
                <c:manualLayout>
                  <c:x val="-3.0070289369300052E-2"/>
                  <c:y val="4.309420968769224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30B-44A8-A0F3-5191E67DCA0D}"/>
                </c:ext>
              </c:extLst>
            </c:dLbl>
            <c:dLbl>
              <c:idx val="1"/>
              <c:layout>
                <c:manualLayout>
                  <c:x val="-5.7224606580829757E-3"/>
                  <c:y val="1.098398327666924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30B-44A8-A0F3-5191E67DCA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Munka1!$A$2:$A$6</c:f>
              <c:numCache>
                <c:formatCode>General</c:formatCode>
                <c:ptCount val="5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</c:numCache>
            </c:numRef>
          </c:cat>
          <c:val>
            <c:numRef>
              <c:f>Munka1!$B$2:$B$6</c:f>
              <c:numCache>
                <c:formatCode>General</c:formatCode>
                <c:ptCount val="5"/>
                <c:pt idx="0">
                  <c:v>0.6</c:v>
                </c:pt>
                <c:pt idx="1">
                  <c:v>1.1000000000000001</c:v>
                </c:pt>
                <c:pt idx="2">
                  <c:v>2.9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0B-44A8-A0F3-5191E67DCA0D}"/>
            </c:ext>
          </c:extLst>
        </c:ser>
        <c:ser>
          <c:idx val="1"/>
          <c:order val="1"/>
          <c:tx>
            <c:strRef>
              <c:f>Munka1!$C$1</c:f>
              <c:strCache>
                <c:ptCount val="1"/>
                <c:pt idx="0">
                  <c:v>Kiadás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dLbls>
            <c:dLbl>
              <c:idx val="0"/>
              <c:layout>
                <c:manualLayout>
                  <c:x val="1.9560753749479971E-2"/>
                  <c:y val="-1.830653418168933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30B-44A8-A0F3-5191E67DCA0D}"/>
                </c:ext>
              </c:extLst>
            </c:dLbl>
            <c:dLbl>
              <c:idx val="1"/>
              <c:layout>
                <c:manualLayout>
                  <c:x val="5.7224606580829757E-3"/>
                  <c:y val="-1.464531103555898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30B-44A8-A0F3-5191E67DCA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Munka1!$A$2:$A$6</c:f>
              <c:numCache>
                <c:formatCode>General</c:formatCode>
                <c:ptCount val="5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</c:numCache>
            </c:numRef>
          </c:cat>
          <c:val>
            <c:numRef>
              <c:f>Munka1!$C$2:$C$6</c:f>
              <c:numCache>
                <c:formatCode>General</c:formatCode>
                <c:ptCount val="5"/>
                <c:pt idx="0">
                  <c:v>0.5</c:v>
                </c:pt>
                <c:pt idx="1">
                  <c:v>1.2</c:v>
                </c:pt>
                <c:pt idx="2">
                  <c:v>1.6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0B-44A8-A0F3-5191E67DCA0D}"/>
            </c:ext>
          </c:extLst>
        </c:ser>
        <c:ser>
          <c:idx val="2"/>
          <c:order val="2"/>
          <c:tx>
            <c:strRef>
              <c:f>Munka1!$D$1</c:f>
              <c:strCache>
                <c:ptCount val="1"/>
                <c:pt idx="0">
                  <c:v> Profit</c:v>
                </c:pt>
              </c:strCache>
            </c:strRef>
          </c:tx>
          <c:spPr>
            <a:noFill/>
            <a:ln w="9525" cap="flat" cmpd="sng" algn="ctr">
              <a:solidFill>
                <a:schemeClr val="accent3"/>
              </a:solidFill>
              <a:miter lim="800000"/>
            </a:ln>
            <a:effectLst>
              <a:glow rad="63500">
                <a:schemeClr val="accent3">
                  <a:satMod val="175000"/>
                  <a:alpha val="25000"/>
                </a:schemeClr>
              </a:glow>
            </a:effectLst>
          </c:spPr>
          <c:invertIfNegative val="0"/>
          <c:dLbls>
            <c:dLbl>
              <c:idx val="0"/>
              <c:layout>
                <c:manualLayout>
                  <c:x val="3.9383199441212616E-2"/>
                  <c:y val="8.164466433491947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30B-44A8-A0F3-5191E67DCA0D}"/>
                </c:ext>
              </c:extLst>
            </c:dLbl>
            <c:dLbl>
              <c:idx val="1"/>
              <c:layout>
                <c:manualLayout>
                  <c:x val="2.2889842632331903E-2"/>
                  <c:y val="0.1025174655424372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30B-44A8-A0F3-5191E67DCA0D}"/>
                </c:ext>
              </c:extLst>
            </c:dLbl>
            <c:dLbl>
              <c:idx val="3"/>
              <c:layout>
                <c:manualLayout>
                  <c:x val="1.217394749673604E-2"/>
                  <c:y val="-6.326548323627461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DB3-4B0F-A2CA-CAC5B6ED4C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25400" cap="rnd">
                <a:solidFill>
                  <a:schemeClr val="accent3">
                    <a:alpha val="50000"/>
                  </a:schemeClr>
                </a:solidFill>
              </a:ln>
              <a:effectLst/>
            </c:spPr>
            <c:trendlineType val="linear"/>
            <c:dispRSqr val="0"/>
            <c:dispEq val="0"/>
          </c:trendline>
          <c:cat>
            <c:numRef>
              <c:f>Munka1!$A$2:$A$6</c:f>
              <c:numCache>
                <c:formatCode>General</c:formatCode>
                <c:ptCount val="5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</c:numCache>
            </c:numRef>
          </c:cat>
          <c:val>
            <c:numRef>
              <c:f>Munka1!$D$2:$D$6</c:f>
              <c:numCache>
                <c:formatCode>General</c:formatCode>
                <c:ptCount val="5"/>
                <c:pt idx="0">
                  <c:v>0.1</c:v>
                </c:pt>
                <c:pt idx="1">
                  <c:v>-0.1</c:v>
                </c:pt>
                <c:pt idx="2">
                  <c:v>1.3</c:v>
                </c:pt>
                <c:pt idx="3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0B-44A8-A0F3-5191E67DCA0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1134175328"/>
        <c:axId val="1134172928"/>
      </c:barChart>
      <c:catAx>
        <c:axId val="11341753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4172928"/>
        <c:crosses val="autoZero"/>
        <c:auto val="1"/>
        <c:lblAlgn val="ctr"/>
        <c:lblOffset val="100"/>
        <c:noMultiLvlLbl val="0"/>
      </c:catAx>
      <c:valAx>
        <c:axId val="113417292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34175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70B069-76EC-465E-928E-2FA52A68991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649983C-D81B-4F8F-B955-3724BB89E3DD}">
      <dgm:prSet/>
      <dgm:spPr/>
      <dgm:t>
        <a:bodyPr/>
        <a:lstStyle/>
        <a:p>
          <a:r>
            <a:rPr lang="en-US"/>
            <a:t>• Kovács Anna – CEO, etikai és AI szakértő</a:t>
          </a:r>
        </a:p>
      </dgm:t>
    </dgm:pt>
    <dgm:pt modelId="{EF8C5FE7-9F52-4305-928B-C131D94F3566}" type="parTrans" cxnId="{D3A04702-4D43-4715-AF9E-EA31A48C6959}">
      <dgm:prSet/>
      <dgm:spPr/>
      <dgm:t>
        <a:bodyPr/>
        <a:lstStyle/>
        <a:p>
          <a:endParaRPr lang="en-US"/>
        </a:p>
      </dgm:t>
    </dgm:pt>
    <dgm:pt modelId="{32C74508-63DE-47F8-BDCA-72878C9F1DC1}" type="sibTrans" cxnId="{D3A04702-4D43-4715-AF9E-EA31A48C6959}">
      <dgm:prSet/>
      <dgm:spPr/>
      <dgm:t>
        <a:bodyPr/>
        <a:lstStyle/>
        <a:p>
          <a:endParaRPr lang="en-US"/>
        </a:p>
      </dgm:t>
    </dgm:pt>
    <dgm:pt modelId="{0A7D85ED-BF2D-459A-A9F7-4A1435A7BFC7}">
      <dgm:prSet/>
      <dgm:spPr/>
      <dgm:t>
        <a:bodyPr/>
        <a:lstStyle/>
        <a:p>
          <a:r>
            <a:rPr lang="en-US"/>
            <a:t>• Szabó Bence – CTO, mesterséges intelligencia fejlesztő</a:t>
          </a:r>
        </a:p>
      </dgm:t>
    </dgm:pt>
    <dgm:pt modelId="{A1019744-C010-474F-B1C8-6C36CCB034CF}" type="parTrans" cxnId="{1CEA584C-14A9-4683-A5F5-0E193EEE4F09}">
      <dgm:prSet/>
      <dgm:spPr/>
      <dgm:t>
        <a:bodyPr/>
        <a:lstStyle/>
        <a:p>
          <a:endParaRPr lang="en-US"/>
        </a:p>
      </dgm:t>
    </dgm:pt>
    <dgm:pt modelId="{8C944F36-1683-46EF-8E55-0074D01B9C35}" type="sibTrans" cxnId="{1CEA584C-14A9-4683-A5F5-0E193EEE4F09}">
      <dgm:prSet/>
      <dgm:spPr/>
      <dgm:t>
        <a:bodyPr/>
        <a:lstStyle/>
        <a:p>
          <a:endParaRPr lang="en-US"/>
        </a:p>
      </dgm:t>
    </dgm:pt>
    <dgm:pt modelId="{113DF37A-1F32-4451-A328-6E03B6A315E4}">
      <dgm:prSet/>
      <dgm:spPr/>
      <dgm:t>
        <a:bodyPr/>
        <a:lstStyle/>
        <a:p>
          <a:r>
            <a:rPr lang="en-US"/>
            <a:t>• Varga Dóra – Compliance tanácsadó</a:t>
          </a:r>
        </a:p>
      </dgm:t>
    </dgm:pt>
    <dgm:pt modelId="{0D41A018-C916-4E61-AB83-B52446FA36A6}" type="parTrans" cxnId="{142F8BFD-710E-44BE-BE3F-9C301BC2C99B}">
      <dgm:prSet/>
      <dgm:spPr/>
      <dgm:t>
        <a:bodyPr/>
        <a:lstStyle/>
        <a:p>
          <a:endParaRPr lang="en-US"/>
        </a:p>
      </dgm:t>
    </dgm:pt>
    <dgm:pt modelId="{A0096E60-4390-46C8-9DD2-F727AB837B5C}" type="sibTrans" cxnId="{142F8BFD-710E-44BE-BE3F-9C301BC2C99B}">
      <dgm:prSet/>
      <dgm:spPr/>
      <dgm:t>
        <a:bodyPr/>
        <a:lstStyle/>
        <a:p>
          <a:endParaRPr lang="en-US"/>
        </a:p>
      </dgm:t>
    </dgm:pt>
    <dgm:pt modelId="{F970F3AC-BFF6-4D43-8D18-A28C9FD0C378}">
      <dgm:prSet/>
      <dgm:spPr/>
      <dgm:t>
        <a:bodyPr/>
        <a:lstStyle/>
        <a:p>
          <a:r>
            <a:rPr lang="en-US"/>
            <a:t>• Dr. Kiss Márton – Jogi tanácsadó</a:t>
          </a:r>
        </a:p>
      </dgm:t>
    </dgm:pt>
    <dgm:pt modelId="{E5AC6E7F-76BB-41B6-8307-51D621115D3D}" type="parTrans" cxnId="{715474C4-9419-4CA3-953F-1CE02B0E844C}">
      <dgm:prSet/>
      <dgm:spPr/>
      <dgm:t>
        <a:bodyPr/>
        <a:lstStyle/>
        <a:p>
          <a:endParaRPr lang="en-US"/>
        </a:p>
      </dgm:t>
    </dgm:pt>
    <dgm:pt modelId="{02430A53-5B5F-4B9D-8781-A9A255B17D88}" type="sibTrans" cxnId="{715474C4-9419-4CA3-953F-1CE02B0E844C}">
      <dgm:prSet/>
      <dgm:spPr/>
      <dgm:t>
        <a:bodyPr/>
        <a:lstStyle/>
        <a:p>
          <a:endParaRPr lang="en-US"/>
        </a:p>
      </dgm:t>
    </dgm:pt>
    <dgm:pt modelId="{4053B7BC-84B8-4375-9036-C82B6E1966EE}">
      <dgm:prSet/>
      <dgm:spPr/>
      <dgm:t>
        <a:bodyPr/>
        <a:lstStyle/>
        <a:p>
          <a:r>
            <a:rPr lang="en-US"/>
            <a:t>Több éves tapasztalat a technológiai és jogi szektorban.</a:t>
          </a:r>
        </a:p>
      </dgm:t>
    </dgm:pt>
    <dgm:pt modelId="{961DBFFA-0C51-4605-91C5-373EDAA58E18}" type="parTrans" cxnId="{3C9B36D6-D4D7-4F8E-8C81-408751F40ADD}">
      <dgm:prSet/>
      <dgm:spPr/>
      <dgm:t>
        <a:bodyPr/>
        <a:lstStyle/>
        <a:p>
          <a:endParaRPr lang="en-US"/>
        </a:p>
      </dgm:t>
    </dgm:pt>
    <dgm:pt modelId="{090439EB-FBEE-4986-B652-146760859BBC}" type="sibTrans" cxnId="{3C9B36D6-D4D7-4F8E-8C81-408751F40ADD}">
      <dgm:prSet/>
      <dgm:spPr/>
      <dgm:t>
        <a:bodyPr/>
        <a:lstStyle/>
        <a:p>
          <a:endParaRPr lang="en-US"/>
        </a:p>
      </dgm:t>
    </dgm:pt>
    <dgm:pt modelId="{964706D0-66E1-4DAF-9D02-5EDF91E8002B}" type="pres">
      <dgm:prSet presAssocID="{0070B069-76EC-465E-928E-2FA52A689919}" presName="root" presStyleCnt="0">
        <dgm:presLayoutVars>
          <dgm:dir/>
          <dgm:resizeHandles val="exact"/>
        </dgm:presLayoutVars>
      </dgm:prSet>
      <dgm:spPr/>
    </dgm:pt>
    <dgm:pt modelId="{217EA833-59F2-494B-90C0-6B5C0CBCBCD5}" type="pres">
      <dgm:prSet presAssocID="{E649983C-D81B-4F8F-B955-3724BB89E3DD}" presName="compNode" presStyleCnt="0"/>
      <dgm:spPr/>
    </dgm:pt>
    <dgm:pt modelId="{3E346720-D801-49DC-935B-6D6EBDAB8003}" type="pres">
      <dgm:prSet presAssocID="{E649983C-D81B-4F8F-B955-3724BB89E3D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panese Dolls"/>
        </a:ext>
      </dgm:extLst>
    </dgm:pt>
    <dgm:pt modelId="{7B3D96D1-61CA-400F-9681-80DBD1873844}" type="pres">
      <dgm:prSet presAssocID="{E649983C-D81B-4F8F-B955-3724BB89E3DD}" presName="spaceRect" presStyleCnt="0"/>
      <dgm:spPr/>
    </dgm:pt>
    <dgm:pt modelId="{CAB8BA49-09F9-4651-847D-A1086DFF9AFF}" type="pres">
      <dgm:prSet presAssocID="{E649983C-D81B-4F8F-B955-3724BB89E3DD}" presName="textRect" presStyleLbl="revTx" presStyleIdx="0" presStyleCnt="5">
        <dgm:presLayoutVars>
          <dgm:chMax val="1"/>
          <dgm:chPref val="1"/>
        </dgm:presLayoutVars>
      </dgm:prSet>
      <dgm:spPr/>
    </dgm:pt>
    <dgm:pt modelId="{A7D5D2F2-6D4E-4AA3-BF95-BF0C4DCC79FD}" type="pres">
      <dgm:prSet presAssocID="{32C74508-63DE-47F8-BDCA-72878C9F1DC1}" presName="sibTrans" presStyleCnt="0"/>
      <dgm:spPr/>
    </dgm:pt>
    <dgm:pt modelId="{759CAB22-7C6A-4913-889E-C778AAF61C84}" type="pres">
      <dgm:prSet presAssocID="{0A7D85ED-BF2D-459A-A9F7-4A1435A7BFC7}" presName="compNode" presStyleCnt="0"/>
      <dgm:spPr/>
    </dgm:pt>
    <dgm:pt modelId="{80AE1865-AA70-410D-B7AC-FD9C4261C155}" type="pres">
      <dgm:prSet presAssocID="{0A7D85ED-BF2D-459A-A9F7-4A1435A7BFC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C2212D9-333B-4335-8368-3E61D0833A51}" type="pres">
      <dgm:prSet presAssocID="{0A7D85ED-BF2D-459A-A9F7-4A1435A7BFC7}" presName="spaceRect" presStyleCnt="0"/>
      <dgm:spPr/>
    </dgm:pt>
    <dgm:pt modelId="{886B246A-C0EC-40CD-B3EC-A344CB918A2C}" type="pres">
      <dgm:prSet presAssocID="{0A7D85ED-BF2D-459A-A9F7-4A1435A7BFC7}" presName="textRect" presStyleLbl="revTx" presStyleIdx="1" presStyleCnt="5">
        <dgm:presLayoutVars>
          <dgm:chMax val="1"/>
          <dgm:chPref val="1"/>
        </dgm:presLayoutVars>
      </dgm:prSet>
      <dgm:spPr/>
    </dgm:pt>
    <dgm:pt modelId="{26A869C1-8130-45A9-9567-1BE4C383C070}" type="pres">
      <dgm:prSet presAssocID="{8C944F36-1683-46EF-8E55-0074D01B9C35}" presName="sibTrans" presStyleCnt="0"/>
      <dgm:spPr/>
    </dgm:pt>
    <dgm:pt modelId="{F51BB4B4-8665-4F32-9DFD-FF42C02A178F}" type="pres">
      <dgm:prSet presAssocID="{113DF37A-1F32-4451-A328-6E03B6A315E4}" presName="compNode" presStyleCnt="0"/>
      <dgm:spPr/>
    </dgm:pt>
    <dgm:pt modelId="{3376ED8E-626F-432F-85FA-AA1BE4D6830A}" type="pres">
      <dgm:prSet presAssocID="{113DF37A-1F32-4451-A328-6E03B6A315E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író"/>
        </a:ext>
      </dgm:extLst>
    </dgm:pt>
    <dgm:pt modelId="{9F88BEDF-5FA5-426C-A54A-04715D058D7D}" type="pres">
      <dgm:prSet presAssocID="{113DF37A-1F32-4451-A328-6E03B6A315E4}" presName="spaceRect" presStyleCnt="0"/>
      <dgm:spPr/>
    </dgm:pt>
    <dgm:pt modelId="{73650AF0-A770-4517-B56A-8F80324111DC}" type="pres">
      <dgm:prSet presAssocID="{113DF37A-1F32-4451-A328-6E03B6A315E4}" presName="textRect" presStyleLbl="revTx" presStyleIdx="2" presStyleCnt="5">
        <dgm:presLayoutVars>
          <dgm:chMax val="1"/>
          <dgm:chPref val="1"/>
        </dgm:presLayoutVars>
      </dgm:prSet>
      <dgm:spPr/>
    </dgm:pt>
    <dgm:pt modelId="{E9948964-00D9-4152-978C-453829BECBB2}" type="pres">
      <dgm:prSet presAssocID="{A0096E60-4390-46C8-9DD2-F727AB837B5C}" presName="sibTrans" presStyleCnt="0"/>
      <dgm:spPr/>
    </dgm:pt>
    <dgm:pt modelId="{502C9F97-3FAA-4382-9158-49DC253B3F8A}" type="pres">
      <dgm:prSet presAssocID="{F970F3AC-BFF6-4D43-8D18-A28C9FD0C378}" presName="compNode" presStyleCnt="0"/>
      <dgm:spPr/>
    </dgm:pt>
    <dgm:pt modelId="{93787267-2599-4CAF-81F1-FFC49D27FBC3}" type="pres">
      <dgm:prSet presAssocID="{F970F3AC-BFF6-4D43-8D18-A28C9FD0C37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jkak"/>
        </a:ext>
      </dgm:extLst>
    </dgm:pt>
    <dgm:pt modelId="{99612801-915E-4A59-A47F-EEB64E31E57F}" type="pres">
      <dgm:prSet presAssocID="{F970F3AC-BFF6-4D43-8D18-A28C9FD0C378}" presName="spaceRect" presStyleCnt="0"/>
      <dgm:spPr/>
    </dgm:pt>
    <dgm:pt modelId="{51E2EE85-0117-4246-83B9-D5B6AFA4C6FA}" type="pres">
      <dgm:prSet presAssocID="{F970F3AC-BFF6-4D43-8D18-A28C9FD0C378}" presName="textRect" presStyleLbl="revTx" presStyleIdx="3" presStyleCnt="5">
        <dgm:presLayoutVars>
          <dgm:chMax val="1"/>
          <dgm:chPref val="1"/>
        </dgm:presLayoutVars>
      </dgm:prSet>
      <dgm:spPr/>
    </dgm:pt>
    <dgm:pt modelId="{55EA39AE-2D8A-4399-94C4-F4D0209881EA}" type="pres">
      <dgm:prSet presAssocID="{02430A53-5B5F-4B9D-8781-A9A255B17D88}" presName="sibTrans" presStyleCnt="0"/>
      <dgm:spPr/>
    </dgm:pt>
    <dgm:pt modelId="{793BB680-438F-4A5C-9D92-0D0097BA816A}" type="pres">
      <dgm:prSet presAssocID="{4053B7BC-84B8-4375-9036-C82B6E1966EE}" presName="compNode" presStyleCnt="0"/>
      <dgm:spPr/>
    </dgm:pt>
    <dgm:pt modelId="{9871FE8C-0080-4A87-9DAF-BD786578BD74}" type="pres">
      <dgm:prSet presAssocID="{4053B7BC-84B8-4375-9036-C82B6E1966E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yalóka"/>
        </a:ext>
      </dgm:extLst>
    </dgm:pt>
    <dgm:pt modelId="{1203F38F-A5C1-47D4-9AB4-A356BA6CE45A}" type="pres">
      <dgm:prSet presAssocID="{4053B7BC-84B8-4375-9036-C82B6E1966EE}" presName="spaceRect" presStyleCnt="0"/>
      <dgm:spPr/>
    </dgm:pt>
    <dgm:pt modelId="{498B2A8D-619E-44D1-8306-D4BF42A7D3F0}" type="pres">
      <dgm:prSet presAssocID="{4053B7BC-84B8-4375-9036-C82B6E1966E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3A04702-4D43-4715-AF9E-EA31A48C6959}" srcId="{0070B069-76EC-465E-928E-2FA52A689919}" destId="{E649983C-D81B-4F8F-B955-3724BB89E3DD}" srcOrd="0" destOrd="0" parTransId="{EF8C5FE7-9F52-4305-928B-C131D94F3566}" sibTransId="{32C74508-63DE-47F8-BDCA-72878C9F1DC1}"/>
    <dgm:cxn modelId="{75A7380C-6806-437C-A59B-CAD25446FBFC}" type="presOf" srcId="{E649983C-D81B-4F8F-B955-3724BB89E3DD}" destId="{CAB8BA49-09F9-4651-847D-A1086DFF9AFF}" srcOrd="0" destOrd="0" presId="urn:microsoft.com/office/officeart/2018/2/layout/IconLabelList"/>
    <dgm:cxn modelId="{B31CC123-DB9A-4300-86BB-830C8F929560}" type="presOf" srcId="{113DF37A-1F32-4451-A328-6E03B6A315E4}" destId="{73650AF0-A770-4517-B56A-8F80324111DC}" srcOrd="0" destOrd="0" presId="urn:microsoft.com/office/officeart/2018/2/layout/IconLabelList"/>
    <dgm:cxn modelId="{81DBFB25-9D08-4747-8283-3F8B698CBAC4}" type="presOf" srcId="{F970F3AC-BFF6-4D43-8D18-A28C9FD0C378}" destId="{51E2EE85-0117-4246-83B9-D5B6AFA4C6FA}" srcOrd="0" destOrd="0" presId="urn:microsoft.com/office/officeart/2018/2/layout/IconLabelList"/>
    <dgm:cxn modelId="{0AFB0729-64BE-4822-9773-861530C1B2B9}" type="presOf" srcId="{0070B069-76EC-465E-928E-2FA52A689919}" destId="{964706D0-66E1-4DAF-9D02-5EDF91E8002B}" srcOrd="0" destOrd="0" presId="urn:microsoft.com/office/officeart/2018/2/layout/IconLabelList"/>
    <dgm:cxn modelId="{82937D4A-CD3B-419C-AF19-BDA56601CF2E}" type="presOf" srcId="{4053B7BC-84B8-4375-9036-C82B6E1966EE}" destId="{498B2A8D-619E-44D1-8306-D4BF42A7D3F0}" srcOrd="0" destOrd="0" presId="urn:microsoft.com/office/officeart/2018/2/layout/IconLabelList"/>
    <dgm:cxn modelId="{1CEA584C-14A9-4683-A5F5-0E193EEE4F09}" srcId="{0070B069-76EC-465E-928E-2FA52A689919}" destId="{0A7D85ED-BF2D-459A-A9F7-4A1435A7BFC7}" srcOrd="1" destOrd="0" parTransId="{A1019744-C010-474F-B1C8-6C36CCB034CF}" sibTransId="{8C944F36-1683-46EF-8E55-0074D01B9C35}"/>
    <dgm:cxn modelId="{008611A9-4526-4070-B885-A0EAE83566A3}" type="presOf" srcId="{0A7D85ED-BF2D-459A-A9F7-4A1435A7BFC7}" destId="{886B246A-C0EC-40CD-B3EC-A344CB918A2C}" srcOrd="0" destOrd="0" presId="urn:microsoft.com/office/officeart/2018/2/layout/IconLabelList"/>
    <dgm:cxn modelId="{715474C4-9419-4CA3-953F-1CE02B0E844C}" srcId="{0070B069-76EC-465E-928E-2FA52A689919}" destId="{F970F3AC-BFF6-4D43-8D18-A28C9FD0C378}" srcOrd="3" destOrd="0" parTransId="{E5AC6E7F-76BB-41B6-8307-51D621115D3D}" sibTransId="{02430A53-5B5F-4B9D-8781-A9A255B17D88}"/>
    <dgm:cxn modelId="{3C9B36D6-D4D7-4F8E-8C81-408751F40ADD}" srcId="{0070B069-76EC-465E-928E-2FA52A689919}" destId="{4053B7BC-84B8-4375-9036-C82B6E1966EE}" srcOrd="4" destOrd="0" parTransId="{961DBFFA-0C51-4605-91C5-373EDAA58E18}" sibTransId="{090439EB-FBEE-4986-B652-146760859BBC}"/>
    <dgm:cxn modelId="{142F8BFD-710E-44BE-BE3F-9C301BC2C99B}" srcId="{0070B069-76EC-465E-928E-2FA52A689919}" destId="{113DF37A-1F32-4451-A328-6E03B6A315E4}" srcOrd="2" destOrd="0" parTransId="{0D41A018-C916-4E61-AB83-B52446FA36A6}" sibTransId="{A0096E60-4390-46C8-9DD2-F727AB837B5C}"/>
    <dgm:cxn modelId="{56EC15B3-7DF2-44B5-8BF4-17202B14860C}" type="presParOf" srcId="{964706D0-66E1-4DAF-9D02-5EDF91E8002B}" destId="{217EA833-59F2-494B-90C0-6B5C0CBCBCD5}" srcOrd="0" destOrd="0" presId="urn:microsoft.com/office/officeart/2018/2/layout/IconLabelList"/>
    <dgm:cxn modelId="{E65390B8-1A60-4DB4-A580-ACDC115C2DFA}" type="presParOf" srcId="{217EA833-59F2-494B-90C0-6B5C0CBCBCD5}" destId="{3E346720-D801-49DC-935B-6D6EBDAB8003}" srcOrd="0" destOrd="0" presId="urn:microsoft.com/office/officeart/2018/2/layout/IconLabelList"/>
    <dgm:cxn modelId="{6F7EB0CB-8A41-4216-90E7-EC7C49E72F7F}" type="presParOf" srcId="{217EA833-59F2-494B-90C0-6B5C0CBCBCD5}" destId="{7B3D96D1-61CA-400F-9681-80DBD1873844}" srcOrd="1" destOrd="0" presId="urn:microsoft.com/office/officeart/2018/2/layout/IconLabelList"/>
    <dgm:cxn modelId="{7358CA17-7EFA-439F-9CF1-47063AA996C5}" type="presParOf" srcId="{217EA833-59F2-494B-90C0-6B5C0CBCBCD5}" destId="{CAB8BA49-09F9-4651-847D-A1086DFF9AFF}" srcOrd="2" destOrd="0" presId="urn:microsoft.com/office/officeart/2018/2/layout/IconLabelList"/>
    <dgm:cxn modelId="{20248611-C8A4-45C9-85A4-D22958F3C1AE}" type="presParOf" srcId="{964706D0-66E1-4DAF-9D02-5EDF91E8002B}" destId="{A7D5D2F2-6D4E-4AA3-BF95-BF0C4DCC79FD}" srcOrd="1" destOrd="0" presId="urn:microsoft.com/office/officeart/2018/2/layout/IconLabelList"/>
    <dgm:cxn modelId="{D222EDAE-CC8B-4F52-AA5D-A9B37BDF4665}" type="presParOf" srcId="{964706D0-66E1-4DAF-9D02-5EDF91E8002B}" destId="{759CAB22-7C6A-4913-889E-C778AAF61C84}" srcOrd="2" destOrd="0" presId="urn:microsoft.com/office/officeart/2018/2/layout/IconLabelList"/>
    <dgm:cxn modelId="{BE16EA60-2554-497A-BAE8-2E2E45FCA792}" type="presParOf" srcId="{759CAB22-7C6A-4913-889E-C778AAF61C84}" destId="{80AE1865-AA70-410D-B7AC-FD9C4261C155}" srcOrd="0" destOrd="0" presId="urn:microsoft.com/office/officeart/2018/2/layout/IconLabelList"/>
    <dgm:cxn modelId="{A86BD53A-63B3-4B9F-B632-997BC704E84C}" type="presParOf" srcId="{759CAB22-7C6A-4913-889E-C778AAF61C84}" destId="{FC2212D9-333B-4335-8368-3E61D0833A51}" srcOrd="1" destOrd="0" presId="urn:microsoft.com/office/officeart/2018/2/layout/IconLabelList"/>
    <dgm:cxn modelId="{A7C888A1-D889-47D1-9CEF-AD09D09D3949}" type="presParOf" srcId="{759CAB22-7C6A-4913-889E-C778AAF61C84}" destId="{886B246A-C0EC-40CD-B3EC-A344CB918A2C}" srcOrd="2" destOrd="0" presId="urn:microsoft.com/office/officeart/2018/2/layout/IconLabelList"/>
    <dgm:cxn modelId="{D5A49B15-3E2D-4C36-AD2F-8489A912CFFC}" type="presParOf" srcId="{964706D0-66E1-4DAF-9D02-5EDF91E8002B}" destId="{26A869C1-8130-45A9-9567-1BE4C383C070}" srcOrd="3" destOrd="0" presId="urn:microsoft.com/office/officeart/2018/2/layout/IconLabelList"/>
    <dgm:cxn modelId="{F79D60A2-63F6-4E9F-B75E-338241DB11B0}" type="presParOf" srcId="{964706D0-66E1-4DAF-9D02-5EDF91E8002B}" destId="{F51BB4B4-8665-4F32-9DFD-FF42C02A178F}" srcOrd="4" destOrd="0" presId="urn:microsoft.com/office/officeart/2018/2/layout/IconLabelList"/>
    <dgm:cxn modelId="{D2798EF8-05EB-4F97-A8FE-F47434EC8667}" type="presParOf" srcId="{F51BB4B4-8665-4F32-9DFD-FF42C02A178F}" destId="{3376ED8E-626F-432F-85FA-AA1BE4D6830A}" srcOrd="0" destOrd="0" presId="urn:microsoft.com/office/officeart/2018/2/layout/IconLabelList"/>
    <dgm:cxn modelId="{1ED40C34-B88C-4695-819D-205BC8634052}" type="presParOf" srcId="{F51BB4B4-8665-4F32-9DFD-FF42C02A178F}" destId="{9F88BEDF-5FA5-426C-A54A-04715D058D7D}" srcOrd="1" destOrd="0" presId="urn:microsoft.com/office/officeart/2018/2/layout/IconLabelList"/>
    <dgm:cxn modelId="{D0C88C5A-E7A9-43E4-9868-E6108A2F1D40}" type="presParOf" srcId="{F51BB4B4-8665-4F32-9DFD-FF42C02A178F}" destId="{73650AF0-A770-4517-B56A-8F80324111DC}" srcOrd="2" destOrd="0" presId="urn:microsoft.com/office/officeart/2018/2/layout/IconLabelList"/>
    <dgm:cxn modelId="{F36F9531-0E81-4337-950B-D0B717ECEAEA}" type="presParOf" srcId="{964706D0-66E1-4DAF-9D02-5EDF91E8002B}" destId="{E9948964-00D9-4152-978C-453829BECBB2}" srcOrd="5" destOrd="0" presId="urn:microsoft.com/office/officeart/2018/2/layout/IconLabelList"/>
    <dgm:cxn modelId="{195CBC82-919C-4EDB-A3F6-BD855CCEDC5B}" type="presParOf" srcId="{964706D0-66E1-4DAF-9D02-5EDF91E8002B}" destId="{502C9F97-3FAA-4382-9158-49DC253B3F8A}" srcOrd="6" destOrd="0" presId="urn:microsoft.com/office/officeart/2018/2/layout/IconLabelList"/>
    <dgm:cxn modelId="{72CE7FCA-270A-4B56-8B07-0F3053517A32}" type="presParOf" srcId="{502C9F97-3FAA-4382-9158-49DC253B3F8A}" destId="{93787267-2599-4CAF-81F1-FFC49D27FBC3}" srcOrd="0" destOrd="0" presId="urn:microsoft.com/office/officeart/2018/2/layout/IconLabelList"/>
    <dgm:cxn modelId="{CEF5E1CC-D2F5-4D24-8BDC-8B5FBAE694C0}" type="presParOf" srcId="{502C9F97-3FAA-4382-9158-49DC253B3F8A}" destId="{99612801-915E-4A59-A47F-EEB64E31E57F}" srcOrd="1" destOrd="0" presId="urn:microsoft.com/office/officeart/2018/2/layout/IconLabelList"/>
    <dgm:cxn modelId="{E892E861-A128-4066-A298-46D403AA61AA}" type="presParOf" srcId="{502C9F97-3FAA-4382-9158-49DC253B3F8A}" destId="{51E2EE85-0117-4246-83B9-D5B6AFA4C6FA}" srcOrd="2" destOrd="0" presId="urn:microsoft.com/office/officeart/2018/2/layout/IconLabelList"/>
    <dgm:cxn modelId="{20D29DB1-5F05-4349-BA99-EA637F25E15C}" type="presParOf" srcId="{964706D0-66E1-4DAF-9D02-5EDF91E8002B}" destId="{55EA39AE-2D8A-4399-94C4-F4D0209881EA}" srcOrd="7" destOrd="0" presId="urn:microsoft.com/office/officeart/2018/2/layout/IconLabelList"/>
    <dgm:cxn modelId="{4FE4E039-9934-47DC-9314-623DD7AE817B}" type="presParOf" srcId="{964706D0-66E1-4DAF-9D02-5EDF91E8002B}" destId="{793BB680-438F-4A5C-9D92-0D0097BA816A}" srcOrd="8" destOrd="0" presId="urn:microsoft.com/office/officeart/2018/2/layout/IconLabelList"/>
    <dgm:cxn modelId="{FE7002EA-DBAC-4D1A-88EB-CCA9038F0E1D}" type="presParOf" srcId="{793BB680-438F-4A5C-9D92-0D0097BA816A}" destId="{9871FE8C-0080-4A87-9DAF-BD786578BD74}" srcOrd="0" destOrd="0" presId="urn:microsoft.com/office/officeart/2018/2/layout/IconLabelList"/>
    <dgm:cxn modelId="{4CD15109-6A5B-4880-A57F-E7B1CC1AD97D}" type="presParOf" srcId="{793BB680-438F-4A5C-9D92-0D0097BA816A}" destId="{1203F38F-A5C1-47D4-9AB4-A356BA6CE45A}" srcOrd="1" destOrd="0" presId="urn:microsoft.com/office/officeart/2018/2/layout/IconLabelList"/>
    <dgm:cxn modelId="{3003D980-47CA-4B86-9075-69F1BF700B07}" type="presParOf" srcId="{793BB680-438F-4A5C-9D92-0D0097BA816A}" destId="{498B2A8D-619E-44D1-8306-D4BF42A7D3F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CC8567-0DD6-4AF9-89B8-D5E5CE35275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507224F-16E0-48ED-AC19-C8F972FF757C}">
      <dgm:prSet/>
      <dgm:spPr/>
      <dgm:t>
        <a:bodyPr/>
        <a:lstStyle/>
        <a:p>
          <a:r>
            <a:rPr lang="en-US" b="1" dirty="0"/>
            <a:t>• Startup Campus: 1. </a:t>
          </a:r>
          <a:r>
            <a:rPr lang="en-US" b="1" dirty="0" err="1"/>
            <a:t>hely</a:t>
          </a:r>
          <a:r>
            <a:rPr lang="en-US" b="1" dirty="0"/>
            <a:t>, 2024 AI</a:t>
          </a:r>
          <a:r>
            <a:rPr lang="hu-HU" b="1" dirty="0"/>
            <a:t> </a:t>
          </a:r>
          <a:r>
            <a:rPr lang="en-US" b="1" dirty="0" err="1"/>
            <a:t>kategória</a:t>
          </a:r>
          <a:endParaRPr lang="en-US" b="1" dirty="0"/>
        </a:p>
      </dgm:t>
    </dgm:pt>
    <dgm:pt modelId="{40C0B884-B6B2-4A4A-B270-295B755A5CC1}" type="parTrans" cxnId="{DB994C84-E1C0-4256-BAFA-2D0062F687DE}">
      <dgm:prSet/>
      <dgm:spPr/>
      <dgm:t>
        <a:bodyPr/>
        <a:lstStyle/>
        <a:p>
          <a:endParaRPr lang="en-US"/>
        </a:p>
      </dgm:t>
    </dgm:pt>
    <dgm:pt modelId="{867565E8-0EA2-44D2-8498-B2EA8652D48F}" type="sibTrans" cxnId="{DB994C84-E1C0-4256-BAFA-2D0062F687DE}">
      <dgm:prSet/>
      <dgm:spPr/>
      <dgm:t>
        <a:bodyPr/>
        <a:lstStyle/>
        <a:p>
          <a:endParaRPr lang="en-US"/>
        </a:p>
      </dgm:t>
    </dgm:pt>
    <dgm:pt modelId="{6BCC2EA6-4C3F-4581-87EF-ADACFFD841E1}">
      <dgm:prSet/>
      <dgm:spPr/>
      <dgm:t>
        <a:bodyPr/>
        <a:lstStyle/>
        <a:p>
          <a:r>
            <a:rPr lang="en-US" b="1" dirty="0"/>
            <a:t>• </a:t>
          </a:r>
          <a:r>
            <a:rPr lang="hu-HU" b="1" dirty="0"/>
            <a:t>Valami - valami</a:t>
          </a:r>
          <a:br>
            <a:rPr lang="hu-HU" b="1" dirty="0"/>
          </a:br>
          <a:r>
            <a:rPr lang="en-US" b="1" dirty="0" err="1"/>
            <a:t>Innovációs</a:t>
          </a:r>
          <a:r>
            <a:rPr lang="en-US" b="1" dirty="0"/>
            <a:t> </a:t>
          </a:r>
          <a:r>
            <a:rPr lang="en-US" b="1" dirty="0" err="1"/>
            <a:t>Díj</a:t>
          </a:r>
          <a:r>
            <a:rPr lang="en-US" b="1" dirty="0"/>
            <a:t>, 2023</a:t>
          </a:r>
        </a:p>
      </dgm:t>
    </dgm:pt>
    <dgm:pt modelId="{3319091F-791C-42E2-8C7F-BB4870D14049}" type="parTrans" cxnId="{889252C6-6BC5-49D9-B97D-784314630C64}">
      <dgm:prSet/>
      <dgm:spPr/>
      <dgm:t>
        <a:bodyPr/>
        <a:lstStyle/>
        <a:p>
          <a:endParaRPr lang="en-US"/>
        </a:p>
      </dgm:t>
    </dgm:pt>
    <dgm:pt modelId="{B95919D6-4AC9-40C5-B0AC-AC47AC3D63CA}" type="sibTrans" cxnId="{889252C6-6BC5-49D9-B97D-784314630C64}">
      <dgm:prSet/>
      <dgm:spPr/>
      <dgm:t>
        <a:bodyPr/>
        <a:lstStyle/>
        <a:p>
          <a:endParaRPr lang="en-US"/>
        </a:p>
      </dgm:t>
    </dgm:pt>
    <dgm:pt modelId="{EC14C014-18C4-405E-B5EF-ECE2D7ECEA9C}">
      <dgm:prSet/>
      <dgm:spPr/>
      <dgm:t>
        <a:bodyPr/>
        <a:lstStyle/>
        <a:p>
          <a:r>
            <a:rPr lang="en-US" b="1" dirty="0"/>
            <a:t>• Pilot </a:t>
          </a:r>
          <a:r>
            <a:rPr lang="en-US" b="1" dirty="0" err="1"/>
            <a:t>együttműködés</a:t>
          </a:r>
          <a:r>
            <a:rPr lang="en-US" b="1" dirty="0"/>
            <a:t> 3 </a:t>
          </a:r>
          <a:r>
            <a:rPr lang="en-US" b="1" dirty="0" err="1"/>
            <a:t>magyarországi</a:t>
          </a:r>
          <a:r>
            <a:rPr lang="en-US" b="1" dirty="0"/>
            <a:t> tech </a:t>
          </a:r>
          <a:r>
            <a:rPr lang="en-US" b="1" dirty="0" err="1"/>
            <a:t>céggel</a:t>
          </a:r>
          <a:endParaRPr lang="en-US" b="1" dirty="0"/>
        </a:p>
      </dgm:t>
    </dgm:pt>
    <dgm:pt modelId="{A2C80464-C03D-49D3-B490-DD460E8C530D}" type="parTrans" cxnId="{EF872513-6DE4-457A-A1D4-56648660C2E2}">
      <dgm:prSet/>
      <dgm:spPr/>
      <dgm:t>
        <a:bodyPr/>
        <a:lstStyle/>
        <a:p>
          <a:endParaRPr lang="en-US"/>
        </a:p>
      </dgm:t>
    </dgm:pt>
    <dgm:pt modelId="{1EECBDBD-C866-4012-8C30-F31D1DAFB1DA}" type="sibTrans" cxnId="{EF872513-6DE4-457A-A1D4-56648660C2E2}">
      <dgm:prSet/>
      <dgm:spPr/>
      <dgm:t>
        <a:bodyPr/>
        <a:lstStyle/>
        <a:p>
          <a:endParaRPr lang="en-US"/>
        </a:p>
      </dgm:t>
    </dgm:pt>
    <dgm:pt modelId="{056B39E8-F1E1-49BF-8579-3FDA15F6C029}" type="pres">
      <dgm:prSet presAssocID="{F5CC8567-0DD6-4AF9-89B8-D5E5CE35275D}" presName="root" presStyleCnt="0">
        <dgm:presLayoutVars>
          <dgm:dir/>
          <dgm:resizeHandles val="exact"/>
        </dgm:presLayoutVars>
      </dgm:prSet>
      <dgm:spPr/>
    </dgm:pt>
    <dgm:pt modelId="{62180ACA-3405-4EC7-87BD-2F2DB48F40A5}" type="pres">
      <dgm:prSet presAssocID="{8507224F-16E0-48ED-AC19-C8F972FF757C}" presName="compNode" presStyleCnt="0"/>
      <dgm:spPr/>
    </dgm:pt>
    <dgm:pt modelId="{35B8A0CC-D874-4060-8107-D214854708A9}" type="pres">
      <dgm:prSet presAssocID="{8507224F-16E0-48ED-AC19-C8F972FF757C}" presName="iconRect" presStyleLbl="node1" presStyleIdx="0" presStyleCnt="3" custLinFactX="26208" custLinFactY="78059" custLinFactNeighborX="100000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D83D2A12-C177-4897-A2FC-E2A4781CC2DC}" type="pres">
      <dgm:prSet presAssocID="{8507224F-16E0-48ED-AC19-C8F972FF757C}" presName="spaceRect" presStyleCnt="0"/>
      <dgm:spPr/>
    </dgm:pt>
    <dgm:pt modelId="{F0AEFC1B-4D65-4AC5-9C38-44E806F9507F}" type="pres">
      <dgm:prSet presAssocID="{8507224F-16E0-48ED-AC19-C8F972FF757C}" presName="textRect" presStyleLbl="revTx" presStyleIdx="0" presStyleCnt="3" custLinFactY="73179" custLinFactNeighborX="56793" custLinFactNeighborY="100000">
        <dgm:presLayoutVars>
          <dgm:chMax val="1"/>
          <dgm:chPref val="1"/>
        </dgm:presLayoutVars>
      </dgm:prSet>
      <dgm:spPr/>
    </dgm:pt>
    <dgm:pt modelId="{9CA8F18E-84EC-40C2-B2DF-7AA26CCA6D51}" type="pres">
      <dgm:prSet presAssocID="{867565E8-0EA2-44D2-8498-B2EA8652D48F}" presName="sibTrans" presStyleCnt="0"/>
      <dgm:spPr/>
    </dgm:pt>
    <dgm:pt modelId="{274C3ABD-5436-4CE0-B1D4-D2FEFEC9B0F0}" type="pres">
      <dgm:prSet presAssocID="{6BCC2EA6-4C3F-4581-87EF-ADACFFD841E1}" presName="compNode" presStyleCnt="0"/>
      <dgm:spPr/>
    </dgm:pt>
    <dgm:pt modelId="{2E439B74-F89E-487F-8DD4-2571FEB7EA38}" type="pres">
      <dgm:prSet presAssocID="{6BCC2EA6-4C3F-4581-87EF-ADACFFD841E1}" presName="iconRect" presStyleLbl="node1" presStyleIdx="1" presStyleCnt="3" custLinFactX="-32099" custLinFactNeighborX="-100000" custLinFactNeighborY="-4516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l Face Outline"/>
        </a:ext>
      </dgm:extLst>
    </dgm:pt>
    <dgm:pt modelId="{AA48F4E6-5B2D-4EFB-A348-D9462387124D}" type="pres">
      <dgm:prSet presAssocID="{6BCC2EA6-4C3F-4581-87EF-ADACFFD841E1}" presName="spaceRect" presStyleCnt="0"/>
      <dgm:spPr/>
    </dgm:pt>
    <dgm:pt modelId="{6CBBCA01-5994-41BE-8403-308DAB0277EE}" type="pres">
      <dgm:prSet presAssocID="{6BCC2EA6-4C3F-4581-87EF-ADACFFD841E1}" presName="textRect" presStyleLbl="revTx" presStyleIdx="1" presStyleCnt="3" custLinFactNeighborX="-60707" custLinFactNeighborY="-81882">
        <dgm:presLayoutVars>
          <dgm:chMax val="1"/>
          <dgm:chPref val="1"/>
        </dgm:presLayoutVars>
      </dgm:prSet>
      <dgm:spPr/>
    </dgm:pt>
    <dgm:pt modelId="{38C046EC-420C-4CE3-B27D-6692347926E1}" type="pres">
      <dgm:prSet presAssocID="{B95919D6-4AC9-40C5-B0AC-AC47AC3D63CA}" presName="sibTrans" presStyleCnt="0"/>
      <dgm:spPr/>
    </dgm:pt>
    <dgm:pt modelId="{B4D645FB-C82D-4ED6-8A6A-736098586C97}" type="pres">
      <dgm:prSet presAssocID="{EC14C014-18C4-405E-B5EF-ECE2D7ECEA9C}" presName="compNode" presStyleCnt="0"/>
      <dgm:spPr/>
    </dgm:pt>
    <dgm:pt modelId="{8443FA76-6A30-4A26-945D-2181CFAD9D37}" type="pres">
      <dgm:prSet presAssocID="{EC14C014-18C4-405E-B5EF-ECE2D7ECEA9C}" presName="iconRect" presStyleLbl="node1" presStyleIdx="2" presStyleCnt="3" custLinFactY="8965" custLinFactNeighborX="-4348" custLinFactNeighborY="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ikopter"/>
        </a:ext>
      </dgm:extLst>
    </dgm:pt>
    <dgm:pt modelId="{07B9FBAE-B73C-438B-9366-9BFC12A5A2D8}" type="pres">
      <dgm:prSet presAssocID="{EC14C014-18C4-405E-B5EF-ECE2D7ECEA9C}" presName="spaceRect" presStyleCnt="0"/>
      <dgm:spPr/>
    </dgm:pt>
    <dgm:pt modelId="{F7F4169D-0ABA-42AC-8A69-AB9CA232078B}" type="pres">
      <dgm:prSet presAssocID="{EC14C014-18C4-405E-B5EF-ECE2D7ECEA9C}" presName="textRect" presStyleLbl="revTx" presStyleIdx="2" presStyleCnt="3" custScaleX="138815" custScaleY="113534" custLinFactNeighborX="-1957" custLinFactNeighborY="97896">
        <dgm:presLayoutVars>
          <dgm:chMax val="1"/>
          <dgm:chPref val="1"/>
        </dgm:presLayoutVars>
      </dgm:prSet>
      <dgm:spPr/>
    </dgm:pt>
  </dgm:ptLst>
  <dgm:cxnLst>
    <dgm:cxn modelId="{EF872513-6DE4-457A-A1D4-56648660C2E2}" srcId="{F5CC8567-0DD6-4AF9-89B8-D5E5CE35275D}" destId="{EC14C014-18C4-405E-B5EF-ECE2D7ECEA9C}" srcOrd="2" destOrd="0" parTransId="{A2C80464-C03D-49D3-B490-DD460E8C530D}" sibTransId="{1EECBDBD-C866-4012-8C30-F31D1DAFB1DA}"/>
    <dgm:cxn modelId="{BB94B32B-8833-4253-87CB-7E7107206AAB}" type="presOf" srcId="{F5CC8567-0DD6-4AF9-89B8-D5E5CE35275D}" destId="{056B39E8-F1E1-49BF-8579-3FDA15F6C029}" srcOrd="0" destOrd="0" presId="urn:microsoft.com/office/officeart/2018/2/layout/IconLabelList"/>
    <dgm:cxn modelId="{72EBF35F-ABD6-45E9-BEF3-D41B6627C673}" type="presOf" srcId="{8507224F-16E0-48ED-AC19-C8F972FF757C}" destId="{F0AEFC1B-4D65-4AC5-9C38-44E806F9507F}" srcOrd="0" destOrd="0" presId="urn:microsoft.com/office/officeart/2018/2/layout/IconLabelList"/>
    <dgm:cxn modelId="{A74DFD58-69C1-40AE-9FA7-6ECFBB77ED7E}" type="presOf" srcId="{6BCC2EA6-4C3F-4581-87EF-ADACFFD841E1}" destId="{6CBBCA01-5994-41BE-8403-308DAB0277EE}" srcOrd="0" destOrd="0" presId="urn:microsoft.com/office/officeart/2018/2/layout/IconLabelList"/>
    <dgm:cxn modelId="{DB994C84-E1C0-4256-BAFA-2D0062F687DE}" srcId="{F5CC8567-0DD6-4AF9-89B8-D5E5CE35275D}" destId="{8507224F-16E0-48ED-AC19-C8F972FF757C}" srcOrd="0" destOrd="0" parTransId="{40C0B884-B6B2-4A4A-B270-295B755A5CC1}" sibTransId="{867565E8-0EA2-44D2-8498-B2EA8652D48F}"/>
    <dgm:cxn modelId="{889252C6-6BC5-49D9-B97D-784314630C64}" srcId="{F5CC8567-0DD6-4AF9-89B8-D5E5CE35275D}" destId="{6BCC2EA6-4C3F-4581-87EF-ADACFFD841E1}" srcOrd="1" destOrd="0" parTransId="{3319091F-791C-42E2-8C7F-BB4870D14049}" sibTransId="{B95919D6-4AC9-40C5-B0AC-AC47AC3D63CA}"/>
    <dgm:cxn modelId="{FE0C20F8-1D71-4155-B627-B84679918A0C}" type="presOf" srcId="{EC14C014-18C4-405E-B5EF-ECE2D7ECEA9C}" destId="{F7F4169D-0ABA-42AC-8A69-AB9CA232078B}" srcOrd="0" destOrd="0" presId="urn:microsoft.com/office/officeart/2018/2/layout/IconLabelList"/>
    <dgm:cxn modelId="{8D508185-1C55-48D8-857A-6AFFCE5001F3}" type="presParOf" srcId="{056B39E8-F1E1-49BF-8579-3FDA15F6C029}" destId="{62180ACA-3405-4EC7-87BD-2F2DB48F40A5}" srcOrd="0" destOrd="0" presId="urn:microsoft.com/office/officeart/2018/2/layout/IconLabelList"/>
    <dgm:cxn modelId="{A6BCA29E-5EA0-43F5-9B96-F473621DD0B7}" type="presParOf" srcId="{62180ACA-3405-4EC7-87BD-2F2DB48F40A5}" destId="{35B8A0CC-D874-4060-8107-D214854708A9}" srcOrd="0" destOrd="0" presId="urn:microsoft.com/office/officeart/2018/2/layout/IconLabelList"/>
    <dgm:cxn modelId="{E2C10F4D-DA86-4F67-AB59-F4D64EA5D29F}" type="presParOf" srcId="{62180ACA-3405-4EC7-87BD-2F2DB48F40A5}" destId="{D83D2A12-C177-4897-A2FC-E2A4781CC2DC}" srcOrd="1" destOrd="0" presId="urn:microsoft.com/office/officeart/2018/2/layout/IconLabelList"/>
    <dgm:cxn modelId="{470C2539-7601-4B78-8645-38D645081D63}" type="presParOf" srcId="{62180ACA-3405-4EC7-87BD-2F2DB48F40A5}" destId="{F0AEFC1B-4D65-4AC5-9C38-44E806F9507F}" srcOrd="2" destOrd="0" presId="urn:microsoft.com/office/officeart/2018/2/layout/IconLabelList"/>
    <dgm:cxn modelId="{3822A940-C770-4B58-A54F-AE094ABB9842}" type="presParOf" srcId="{056B39E8-F1E1-49BF-8579-3FDA15F6C029}" destId="{9CA8F18E-84EC-40C2-B2DF-7AA26CCA6D51}" srcOrd="1" destOrd="0" presId="urn:microsoft.com/office/officeart/2018/2/layout/IconLabelList"/>
    <dgm:cxn modelId="{756E939A-8552-45E2-A18E-A191DB0E5B93}" type="presParOf" srcId="{056B39E8-F1E1-49BF-8579-3FDA15F6C029}" destId="{274C3ABD-5436-4CE0-B1D4-D2FEFEC9B0F0}" srcOrd="2" destOrd="0" presId="urn:microsoft.com/office/officeart/2018/2/layout/IconLabelList"/>
    <dgm:cxn modelId="{6E008E17-D456-47B2-BBC7-ECA6FD26AFD4}" type="presParOf" srcId="{274C3ABD-5436-4CE0-B1D4-D2FEFEC9B0F0}" destId="{2E439B74-F89E-487F-8DD4-2571FEB7EA38}" srcOrd="0" destOrd="0" presId="urn:microsoft.com/office/officeart/2018/2/layout/IconLabelList"/>
    <dgm:cxn modelId="{B9666F88-955C-42A9-B5BA-41C8221CDC2A}" type="presParOf" srcId="{274C3ABD-5436-4CE0-B1D4-D2FEFEC9B0F0}" destId="{AA48F4E6-5B2D-4EFB-A348-D9462387124D}" srcOrd="1" destOrd="0" presId="urn:microsoft.com/office/officeart/2018/2/layout/IconLabelList"/>
    <dgm:cxn modelId="{C51131B0-7AE5-445C-A8B4-47FF98303230}" type="presParOf" srcId="{274C3ABD-5436-4CE0-B1D4-D2FEFEC9B0F0}" destId="{6CBBCA01-5994-41BE-8403-308DAB0277EE}" srcOrd="2" destOrd="0" presId="urn:microsoft.com/office/officeart/2018/2/layout/IconLabelList"/>
    <dgm:cxn modelId="{A1E17AA6-1514-4AD4-91DB-18D75F48F712}" type="presParOf" srcId="{056B39E8-F1E1-49BF-8579-3FDA15F6C029}" destId="{38C046EC-420C-4CE3-B27D-6692347926E1}" srcOrd="3" destOrd="0" presId="urn:microsoft.com/office/officeart/2018/2/layout/IconLabelList"/>
    <dgm:cxn modelId="{47E0E10E-1C3F-4FA8-AC27-700CA346D22A}" type="presParOf" srcId="{056B39E8-F1E1-49BF-8579-3FDA15F6C029}" destId="{B4D645FB-C82D-4ED6-8A6A-736098586C97}" srcOrd="4" destOrd="0" presId="urn:microsoft.com/office/officeart/2018/2/layout/IconLabelList"/>
    <dgm:cxn modelId="{0FED2B67-BDE2-467F-A657-ADE271B19ED4}" type="presParOf" srcId="{B4D645FB-C82D-4ED6-8A6A-736098586C97}" destId="{8443FA76-6A30-4A26-945D-2181CFAD9D37}" srcOrd="0" destOrd="0" presId="urn:microsoft.com/office/officeart/2018/2/layout/IconLabelList"/>
    <dgm:cxn modelId="{B5C9B84A-5701-48D3-85B9-0C8440479050}" type="presParOf" srcId="{B4D645FB-C82D-4ED6-8A6A-736098586C97}" destId="{07B9FBAE-B73C-438B-9366-9BFC12A5A2D8}" srcOrd="1" destOrd="0" presId="urn:microsoft.com/office/officeart/2018/2/layout/IconLabelList"/>
    <dgm:cxn modelId="{57D2232B-D416-4011-9E8B-A224EE2EE532}" type="presParOf" srcId="{B4D645FB-C82D-4ED6-8A6A-736098586C97}" destId="{F7F4169D-0ABA-42AC-8A69-AB9CA232078B}" srcOrd="2" destOrd="0" presId="urn:microsoft.com/office/officeart/2018/2/layout/IconLabelList"/>
  </dgm:cxnLst>
  <dgm:bg>
    <a:solidFill>
      <a:schemeClr val="bg1"/>
    </a:solidFill>
    <a:effectLst>
      <a:outerShdw blurRad="50800" dist="38100" dir="10800000" algn="r" rotWithShape="0">
        <a:schemeClr val="tx1">
          <a:alpha val="40000"/>
        </a:schemeClr>
      </a:outerShdw>
      <a:softEdge rad="63500"/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11D4EA-C5E0-48D9-B1F9-E9E5DF146373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E525626-C64A-4B0B-A70E-26794B8C032F}">
      <dgm:prSet/>
      <dgm:spPr/>
      <dgm:t>
        <a:bodyPr/>
        <a:lstStyle/>
        <a:p>
          <a:r>
            <a:rPr lang="en-US"/>
            <a:t>• Fejlesztés: 45%</a:t>
          </a:r>
        </a:p>
      </dgm:t>
    </dgm:pt>
    <dgm:pt modelId="{ABCEBE23-3337-4BF7-B587-53950580F2A6}" type="parTrans" cxnId="{4761DF2E-C2AB-489A-A205-86BECA1D6995}">
      <dgm:prSet/>
      <dgm:spPr/>
      <dgm:t>
        <a:bodyPr/>
        <a:lstStyle/>
        <a:p>
          <a:endParaRPr lang="en-US"/>
        </a:p>
      </dgm:t>
    </dgm:pt>
    <dgm:pt modelId="{DDE6ACAE-D6B6-476D-A03F-9E513E3B1BEC}" type="sibTrans" cxnId="{4761DF2E-C2AB-489A-A205-86BECA1D6995}">
      <dgm:prSet/>
      <dgm:spPr/>
      <dgm:t>
        <a:bodyPr/>
        <a:lstStyle/>
        <a:p>
          <a:endParaRPr lang="en-US"/>
        </a:p>
      </dgm:t>
    </dgm:pt>
    <dgm:pt modelId="{86A6CB3B-5DA8-4C56-A487-D032E67E641E}">
      <dgm:prSet/>
      <dgm:spPr/>
      <dgm:t>
        <a:bodyPr/>
        <a:lstStyle/>
        <a:p>
          <a:r>
            <a:rPr lang="en-US" dirty="0"/>
            <a:t>• Marketing </a:t>
          </a:r>
          <a:r>
            <a:rPr lang="en-US" dirty="0" err="1"/>
            <a:t>és</a:t>
          </a:r>
          <a:r>
            <a:rPr lang="en-US" dirty="0"/>
            <a:t> PR: 25%</a:t>
          </a:r>
        </a:p>
      </dgm:t>
    </dgm:pt>
    <dgm:pt modelId="{34AACC8F-F3E0-4BB4-A48C-70857DFC59FA}" type="parTrans" cxnId="{53B739AE-7910-458B-AEAA-A22A7DF8A939}">
      <dgm:prSet/>
      <dgm:spPr/>
      <dgm:t>
        <a:bodyPr/>
        <a:lstStyle/>
        <a:p>
          <a:endParaRPr lang="en-US"/>
        </a:p>
      </dgm:t>
    </dgm:pt>
    <dgm:pt modelId="{16EBD360-B69E-4717-ADB9-2A7939FF0EC4}" type="sibTrans" cxnId="{53B739AE-7910-458B-AEAA-A22A7DF8A939}">
      <dgm:prSet/>
      <dgm:spPr/>
      <dgm:t>
        <a:bodyPr/>
        <a:lstStyle/>
        <a:p>
          <a:endParaRPr lang="en-US"/>
        </a:p>
      </dgm:t>
    </dgm:pt>
    <dgm:pt modelId="{A2032B62-5B29-4353-845F-32FAC5EF5408}">
      <dgm:prSet/>
      <dgm:spPr/>
      <dgm:t>
        <a:bodyPr/>
        <a:lstStyle/>
        <a:p>
          <a:r>
            <a:rPr lang="en-US" dirty="0"/>
            <a:t>• </a:t>
          </a:r>
          <a:r>
            <a:rPr lang="en-US" dirty="0" err="1"/>
            <a:t>Személyzet</a:t>
          </a:r>
          <a:r>
            <a:rPr lang="en-US" dirty="0"/>
            <a:t>, </a:t>
          </a:r>
          <a:r>
            <a:rPr lang="en-US" dirty="0" err="1"/>
            <a:t>tanácsadók</a:t>
          </a:r>
          <a:r>
            <a:rPr lang="en-US" dirty="0"/>
            <a:t>: 20%</a:t>
          </a:r>
        </a:p>
      </dgm:t>
    </dgm:pt>
    <dgm:pt modelId="{9C6B69D4-6BAF-4DB4-82FB-51BC03FBA9CE}" type="parTrans" cxnId="{68CCC97D-4997-40FA-904A-D31BD3C5F2D7}">
      <dgm:prSet/>
      <dgm:spPr/>
      <dgm:t>
        <a:bodyPr/>
        <a:lstStyle/>
        <a:p>
          <a:endParaRPr lang="en-US"/>
        </a:p>
      </dgm:t>
    </dgm:pt>
    <dgm:pt modelId="{964D955F-B1B6-467A-B519-F0B8F6C48CED}" type="sibTrans" cxnId="{68CCC97D-4997-40FA-904A-D31BD3C5F2D7}">
      <dgm:prSet/>
      <dgm:spPr/>
      <dgm:t>
        <a:bodyPr/>
        <a:lstStyle/>
        <a:p>
          <a:endParaRPr lang="en-US"/>
        </a:p>
      </dgm:t>
    </dgm:pt>
    <dgm:pt modelId="{AA9BD56F-BBE5-4F9C-9685-B6F859EEA255}">
      <dgm:prSet/>
      <dgm:spPr/>
      <dgm:t>
        <a:bodyPr/>
        <a:lstStyle/>
        <a:p>
          <a:r>
            <a:rPr lang="en-US"/>
            <a:t>• Jog, adminisztráció: 10%</a:t>
          </a:r>
        </a:p>
      </dgm:t>
    </dgm:pt>
    <dgm:pt modelId="{EEC441E0-F4EE-44C9-8349-ECA4429142AB}" type="parTrans" cxnId="{290877EE-6EFC-4C07-AC82-E034096A6151}">
      <dgm:prSet/>
      <dgm:spPr/>
      <dgm:t>
        <a:bodyPr/>
        <a:lstStyle/>
        <a:p>
          <a:endParaRPr lang="en-US"/>
        </a:p>
      </dgm:t>
    </dgm:pt>
    <dgm:pt modelId="{232882D6-39F3-4119-94A0-1FC5375FCB7A}" type="sibTrans" cxnId="{290877EE-6EFC-4C07-AC82-E034096A6151}">
      <dgm:prSet/>
      <dgm:spPr/>
      <dgm:t>
        <a:bodyPr/>
        <a:lstStyle/>
        <a:p>
          <a:endParaRPr lang="en-US"/>
        </a:p>
      </dgm:t>
    </dgm:pt>
    <dgm:pt modelId="{FF902E11-23CD-4607-8AF2-325D393A2CCC}">
      <dgm:prSet custT="1"/>
      <dgm:spPr/>
      <dgm:t>
        <a:bodyPr/>
        <a:lstStyle/>
        <a:p>
          <a:r>
            <a:rPr lang="en-US" sz="2000" dirty="0" err="1"/>
            <a:t>Stratégia</a:t>
          </a:r>
          <a:r>
            <a:rPr lang="en-US" sz="2000" dirty="0"/>
            <a:t>: </a:t>
          </a:r>
          <a:r>
            <a:rPr lang="en-US" sz="2000" dirty="0" err="1"/>
            <a:t>gyors</a:t>
          </a:r>
          <a:r>
            <a:rPr lang="en-US" sz="2000" dirty="0"/>
            <a:t> </a:t>
          </a:r>
          <a:r>
            <a:rPr lang="en-US" sz="2000" dirty="0" err="1"/>
            <a:t>piaci</a:t>
          </a:r>
          <a:r>
            <a:rPr lang="en-US" sz="2000" dirty="0"/>
            <a:t> </a:t>
          </a:r>
          <a:r>
            <a:rPr lang="en-US" sz="2000" dirty="0" err="1"/>
            <a:t>belépés</a:t>
          </a:r>
          <a:r>
            <a:rPr lang="en-US" sz="2000" dirty="0"/>
            <a:t>, EU-s </a:t>
          </a:r>
          <a:r>
            <a:rPr lang="en-US" sz="2000" dirty="0" err="1"/>
            <a:t>etikai</a:t>
          </a:r>
          <a:r>
            <a:rPr lang="en-US" sz="2000" dirty="0"/>
            <a:t> </a:t>
          </a:r>
          <a:r>
            <a:rPr lang="en-US" sz="2000" dirty="0" err="1"/>
            <a:t>megfelelés</a:t>
          </a:r>
          <a:r>
            <a:rPr lang="en-US" sz="2000" dirty="0"/>
            <a:t> </a:t>
          </a:r>
          <a:r>
            <a:rPr lang="en-US" sz="2000" dirty="0" err="1"/>
            <a:t>kihasználása</a:t>
          </a:r>
          <a:r>
            <a:rPr lang="en-US" sz="2000" dirty="0"/>
            <a:t>.</a:t>
          </a:r>
        </a:p>
      </dgm:t>
    </dgm:pt>
    <dgm:pt modelId="{33B8B6CB-4D2B-4739-A40C-B5E155F61C5E}" type="parTrans" cxnId="{F241869C-D73E-4AE7-9627-E29404DB7EFC}">
      <dgm:prSet/>
      <dgm:spPr/>
      <dgm:t>
        <a:bodyPr/>
        <a:lstStyle/>
        <a:p>
          <a:endParaRPr lang="en-US"/>
        </a:p>
      </dgm:t>
    </dgm:pt>
    <dgm:pt modelId="{3F7AB977-BC1B-4DDB-A949-3ED626240F84}" type="sibTrans" cxnId="{F241869C-D73E-4AE7-9627-E29404DB7EFC}">
      <dgm:prSet/>
      <dgm:spPr/>
      <dgm:t>
        <a:bodyPr/>
        <a:lstStyle/>
        <a:p>
          <a:endParaRPr lang="en-US"/>
        </a:p>
      </dgm:t>
    </dgm:pt>
    <dgm:pt modelId="{073280B6-8AC9-4550-AE9A-0163C33F1997}" type="pres">
      <dgm:prSet presAssocID="{6311D4EA-C5E0-48D9-B1F9-E9E5DF146373}" presName="linear" presStyleCnt="0">
        <dgm:presLayoutVars>
          <dgm:animLvl val="lvl"/>
          <dgm:resizeHandles val="exact"/>
        </dgm:presLayoutVars>
      </dgm:prSet>
      <dgm:spPr/>
    </dgm:pt>
    <dgm:pt modelId="{FA9F4684-B56F-40D6-AC8C-09BDDB3730D0}" type="pres">
      <dgm:prSet presAssocID="{DE525626-C64A-4B0B-A70E-26794B8C032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196416E-C12E-4C3E-8238-697A2FB89913}" type="pres">
      <dgm:prSet presAssocID="{DDE6ACAE-D6B6-476D-A03F-9E513E3B1BEC}" presName="spacer" presStyleCnt="0"/>
      <dgm:spPr/>
    </dgm:pt>
    <dgm:pt modelId="{454838E2-31BD-412D-9017-D6EDA48AD6F4}" type="pres">
      <dgm:prSet presAssocID="{86A6CB3B-5DA8-4C56-A487-D032E67E641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FA6B79E-0C17-4D17-9A1B-3DB44F1F49A0}" type="pres">
      <dgm:prSet presAssocID="{16EBD360-B69E-4717-ADB9-2A7939FF0EC4}" presName="spacer" presStyleCnt="0"/>
      <dgm:spPr/>
    </dgm:pt>
    <dgm:pt modelId="{B63B666C-99AD-47C2-8F27-2000A9C08D40}" type="pres">
      <dgm:prSet presAssocID="{A2032B62-5B29-4353-845F-32FAC5EF540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8FAD4B6-7A8E-42FD-BAE7-8AC9290D447A}" type="pres">
      <dgm:prSet presAssocID="{964D955F-B1B6-467A-B519-F0B8F6C48CED}" presName="spacer" presStyleCnt="0"/>
      <dgm:spPr/>
    </dgm:pt>
    <dgm:pt modelId="{4A51C8F2-18C0-41C1-8068-15844F8FB506}" type="pres">
      <dgm:prSet presAssocID="{AA9BD56F-BBE5-4F9C-9685-B6F859EEA25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C77A058-E604-4350-8DEE-DD0BD9DC59B2}" type="pres">
      <dgm:prSet presAssocID="{232882D6-39F3-4119-94A0-1FC5375FCB7A}" presName="spacer" presStyleCnt="0"/>
      <dgm:spPr/>
    </dgm:pt>
    <dgm:pt modelId="{89A54CCE-B9F9-48AA-86C9-AFDCDB253581}" type="pres">
      <dgm:prSet presAssocID="{FF902E11-23CD-4607-8AF2-325D393A2CCC}" presName="parentText" presStyleLbl="node1" presStyleIdx="4" presStyleCnt="5" custLinFactY="33762" custLinFactNeighborX="-400" custLinFactNeighborY="100000">
        <dgm:presLayoutVars>
          <dgm:chMax val="0"/>
          <dgm:bulletEnabled val="1"/>
        </dgm:presLayoutVars>
      </dgm:prSet>
      <dgm:spPr/>
    </dgm:pt>
  </dgm:ptLst>
  <dgm:cxnLst>
    <dgm:cxn modelId="{4951A902-DD9A-458B-B65E-3A3941114B88}" type="presOf" srcId="{FF902E11-23CD-4607-8AF2-325D393A2CCC}" destId="{89A54CCE-B9F9-48AA-86C9-AFDCDB253581}" srcOrd="0" destOrd="0" presId="urn:microsoft.com/office/officeart/2005/8/layout/vList2"/>
    <dgm:cxn modelId="{4761DF2E-C2AB-489A-A205-86BECA1D6995}" srcId="{6311D4EA-C5E0-48D9-B1F9-E9E5DF146373}" destId="{DE525626-C64A-4B0B-A70E-26794B8C032F}" srcOrd="0" destOrd="0" parTransId="{ABCEBE23-3337-4BF7-B587-53950580F2A6}" sibTransId="{DDE6ACAE-D6B6-476D-A03F-9E513E3B1BEC}"/>
    <dgm:cxn modelId="{D012264D-1C70-44BB-955C-E3A43FA9E864}" type="presOf" srcId="{AA9BD56F-BBE5-4F9C-9685-B6F859EEA255}" destId="{4A51C8F2-18C0-41C1-8068-15844F8FB506}" srcOrd="0" destOrd="0" presId="urn:microsoft.com/office/officeart/2005/8/layout/vList2"/>
    <dgm:cxn modelId="{68CCC97D-4997-40FA-904A-D31BD3C5F2D7}" srcId="{6311D4EA-C5E0-48D9-B1F9-E9E5DF146373}" destId="{A2032B62-5B29-4353-845F-32FAC5EF5408}" srcOrd="2" destOrd="0" parTransId="{9C6B69D4-6BAF-4DB4-82FB-51BC03FBA9CE}" sibTransId="{964D955F-B1B6-467A-B519-F0B8F6C48CED}"/>
    <dgm:cxn modelId="{F241869C-D73E-4AE7-9627-E29404DB7EFC}" srcId="{6311D4EA-C5E0-48D9-B1F9-E9E5DF146373}" destId="{FF902E11-23CD-4607-8AF2-325D393A2CCC}" srcOrd="4" destOrd="0" parTransId="{33B8B6CB-4D2B-4739-A40C-B5E155F61C5E}" sibTransId="{3F7AB977-BC1B-4DDB-A949-3ED626240F84}"/>
    <dgm:cxn modelId="{53B739AE-7910-458B-AEAA-A22A7DF8A939}" srcId="{6311D4EA-C5E0-48D9-B1F9-E9E5DF146373}" destId="{86A6CB3B-5DA8-4C56-A487-D032E67E641E}" srcOrd="1" destOrd="0" parTransId="{34AACC8F-F3E0-4BB4-A48C-70857DFC59FA}" sibTransId="{16EBD360-B69E-4717-ADB9-2A7939FF0EC4}"/>
    <dgm:cxn modelId="{A26B84B1-BAB9-4186-ABF7-097B15F931E2}" type="presOf" srcId="{6311D4EA-C5E0-48D9-B1F9-E9E5DF146373}" destId="{073280B6-8AC9-4550-AE9A-0163C33F1997}" srcOrd="0" destOrd="0" presId="urn:microsoft.com/office/officeart/2005/8/layout/vList2"/>
    <dgm:cxn modelId="{5CD1B9B2-D794-4DE2-8890-EE8E90261C1B}" type="presOf" srcId="{86A6CB3B-5DA8-4C56-A487-D032E67E641E}" destId="{454838E2-31BD-412D-9017-D6EDA48AD6F4}" srcOrd="0" destOrd="0" presId="urn:microsoft.com/office/officeart/2005/8/layout/vList2"/>
    <dgm:cxn modelId="{42E9C3BF-3E32-4BC9-9404-D14251499320}" type="presOf" srcId="{DE525626-C64A-4B0B-A70E-26794B8C032F}" destId="{FA9F4684-B56F-40D6-AC8C-09BDDB3730D0}" srcOrd="0" destOrd="0" presId="urn:microsoft.com/office/officeart/2005/8/layout/vList2"/>
    <dgm:cxn modelId="{764DCFC9-735D-42A7-9569-FBD7A7F19068}" type="presOf" srcId="{A2032B62-5B29-4353-845F-32FAC5EF5408}" destId="{B63B666C-99AD-47C2-8F27-2000A9C08D40}" srcOrd="0" destOrd="0" presId="urn:microsoft.com/office/officeart/2005/8/layout/vList2"/>
    <dgm:cxn modelId="{290877EE-6EFC-4C07-AC82-E034096A6151}" srcId="{6311D4EA-C5E0-48D9-B1F9-E9E5DF146373}" destId="{AA9BD56F-BBE5-4F9C-9685-B6F859EEA255}" srcOrd="3" destOrd="0" parTransId="{EEC441E0-F4EE-44C9-8349-ECA4429142AB}" sibTransId="{232882D6-39F3-4119-94A0-1FC5375FCB7A}"/>
    <dgm:cxn modelId="{1053BF88-D7BA-4B91-9F11-0A719EBF9645}" type="presParOf" srcId="{073280B6-8AC9-4550-AE9A-0163C33F1997}" destId="{FA9F4684-B56F-40D6-AC8C-09BDDB3730D0}" srcOrd="0" destOrd="0" presId="urn:microsoft.com/office/officeart/2005/8/layout/vList2"/>
    <dgm:cxn modelId="{E80F43DC-F307-4CE4-8C07-2DC97D1FDC3D}" type="presParOf" srcId="{073280B6-8AC9-4550-AE9A-0163C33F1997}" destId="{A196416E-C12E-4C3E-8238-697A2FB89913}" srcOrd="1" destOrd="0" presId="urn:microsoft.com/office/officeart/2005/8/layout/vList2"/>
    <dgm:cxn modelId="{CFD576EB-3DDD-4B97-B98C-A0A67608F5BF}" type="presParOf" srcId="{073280B6-8AC9-4550-AE9A-0163C33F1997}" destId="{454838E2-31BD-412D-9017-D6EDA48AD6F4}" srcOrd="2" destOrd="0" presId="urn:microsoft.com/office/officeart/2005/8/layout/vList2"/>
    <dgm:cxn modelId="{4B69A6ED-F665-4098-BEB5-A1AD883BB05E}" type="presParOf" srcId="{073280B6-8AC9-4550-AE9A-0163C33F1997}" destId="{AFA6B79E-0C17-4D17-9A1B-3DB44F1F49A0}" srcOrd="3" destOrd="0" presId="urn:microsoft.com/office/officeart/2005/8/layout/vList2"/>
    <dgm:cxn modelId="{CFB7B5FC-F49E-4E83-B6E1-9F3A7BBFD6C6}" type="presParOf" srcId="{073280B6-8AC9-4550-AE9A-0163C33F1997}" destId="{B63B666C-99AD-47C2-8F27-2000A9C08D40}" srcOrd="4" destOrd="0" presId="urn:microsoft.com/office/officeart/2005/8/layout/vList2"/>
    <dgm:cxn modelId="{8B1E3AD8-7EC2-4CE0-A141-CCDE9C968548}" type="presParOf" srcId="{073280B6-8AC9-4550-AE9A-0163C33F1997}" destId="{A8FAD4B6-7A8E-42FD-BAE7-8AC9290D447A}" srcOrd="5" destOrd="0" presId="urn:microsoft.com/office/officeart/2005/8/layout/vList2"/>
    <dgm:cxn modelId="{08C361F3-138C-4E42-917E-DAF9D5E94D4F}" type="presParOf" srcId="{073280B6-8AC9-4550-AE9A-0163C33F1997}" destId="{4A51C8F2-18C0-41C1-8068-15844F8FB506}" srcOrd="6" destOrd="0" presId="urn:microsoft.com/office/officeart/2005/8/layout/vList2"/>
    <dgm:cxn modelId="{F65810EC-429F-408A-BDF6-56CAB9884EA3}" type="presParOf" srcId="{073280B6-8AC9-4550-AE9A-0163C33F1997}" destId="{8C77A058-E604-4350-8DEE-DD0BD9DC59B2}" srcOrd="7" destOrd="0" presId="urn:microsoft.com/office/officeart/2005/8/layout/vList2"/>
    <dgm:cxn modelId="{FBDE47CA-F2A7-4884-ABFD-6FCA8234453F}" type="presParOf" srcId="{073280B6-8AC9-4550-AE9A-0163C33F1997}" destId="{89A54CCE-B9F9-48AA-86C9-AFDCDB25358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46720-D801-49DC-935B-6D6EBDAB8003}">
      <dsp:nvSpPr>
        <dsp:cNvPr id="0" name=""/>
        <dsp:cNvSpPr/>
      </dsp:nvSpPr>
      <dsp:spPr>
        <a:xfrm>
          <a:off x="840986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B8BA49-09F9-4651-847D-A1086DFF9AFF}">
      <dsp:nvSpPr>
        <dsp:cNvPr id="0" name=""/>
        <dsp:cNvSpPr/>
      </dsp:nvSpPr>
      <dsp:spPr>
        <a:xfrm>
          <a:off x="411728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Kovács Anna – CEO, etikai és AI szakértő</a:t>
          </a:r>
        </a:p>
      </dsp:txBody>
      <dsp:txXfrm>
        <a:off x="411728" y="1356176"/>
        <a:ext cx="1560937" cy="624375"/>
      </dsp:txXfrm>
    </dsp:sp>
    <dsp:sp modelId="{80AE1865-AA70-410D-B7AC-FD9C4261C155}">
      <dsp:nvSpPr>
        <dsp:cNvPr id="0" name=""/>
        <dsp:cNvSpPr/>
      </dsp:nvSpPr>
      <dsp:spPr>
        <a:xfrm>
          <a:off x="2675088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B246A-C0EC-40CD-B3EC-A344CB918A2C}">
      <dsp:nvSpPr>
        <dsp:cNvPr id="0" name=""/>
        <dsp:cNvSpPr/>
      </dsp:nvSpPr>
      <dsp:spPr>
        <a:xfrm>
          <a:off x="2245830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Szabó Bence – CTO, mesterséges intelligencia fejlesztő</a:t>
          </a:r>
        </a:p>
      </dsp:txBody>
      <dsp:txXfrm>
        <a:off x="2245830" y="1356176"/>
        <a:ext cx="1560937" cy="624375"/>
      </dsp:txXfrm>
    </dsp:sp>
    <dsp:sp modelId="{3376ED8E-626F-432F-85FA-AA1BE4D6830A}">
      <dsp:nvSpPr>
        <dsp:cNvPr id="0" name=""/>
        <dsp:cNvSpPr/>
      </dsp:nvSpPr>
      <dsp:spPr>
        <a:xfrm>
          <a:off x="4509189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650AF0-A770-4517-B56A-8F80324111DC}">
      <dsp:nvSpPr>
        <dsp:cNvPr id="0" name=""/>
        <dsp:cNvSpPr/>
      </dsp:nvSpPr>
      <dsp:spPr>
        <a:xfrm>
          <a:off x="4079932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Varga Dóra – Compliance tanácsadó</a:t>
          </a:r>
        </a:p>
      </dsp:txBody>
      <dsp:txXfrm>
        <a:off x="4079932" y="1356176"/>
        <a:ext cx="1560937" cy="624375"/>
      </dsp:txXfrm>
    </dsp:sp>
    <dsp:sp modelId="{93787267-2599-4CAF-81F1-FFC49D27FBC3}">
      <dsp:nvSpPr>
        <dsp:cNvPr id="0" name=""/>
        <dsp:cNvSpPr/>
      </dsp:nvSpPr>
      <dsp:spPr>
        <a:xfrm>
          <a:off x="6343291" y="392674"/>
          <a:ext cx="702421" cy="7024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E2EE85-0117-4246-83B9-D5B6AFA4C6FA}">
      <dsp:nvSpPr>
        <dsp:cNvPr id="0" name=""/>
        <dsp:cNvSpPr/>
      </dsp:nvSpPr>
      <dsp:spPr>
        <a:xfrm>
          <a:off x="5914033" y="1356176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Dr. Kiss Márton – Jogi tanácsadó</a:t>
          </a:r>
        </a:p>
      </dsp:txBody>
      <dsp:txXfrm>
        <a:off x="5914033" y="1356176"/>
        <a:ext cx="1560937" cy="624375"/>
      </dsp:txXfrm>
    </dsp:sp>
    <dsp:sp modelId="{9871FE8C-0080-4A87-9DAF-BD786578BD74}">
      <dsp:nvSpPr>
        <dsp:cNvPr id="0" name=""/>
        <dsp:cNvSpPr/>
      </dsp:nvSpPr>
      <dsp:spPr>
        <a:xfrm>
          <a:off x="3592139" y="2370786"/>
          <a:ext cx="702421" cy="7024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8B2A8D-619E-44D1-8306-D4BF42A7D3F0}">
      <dsp:nvSpPr>
        <dsp:cNvPr id="0" name=""/>
        <dsp:cNvSpPr/>
      </dsp:nvSpPr>
      <dsp:spPr>
        <a:xfrm>
          <a:off x="3162881" y="3334288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Több éves tapasztalat a technológiai és jogi szektorban.</a:t>
          </a:r>
        </a:p>
      </dsp:txBody>
      <dsp:txXfrm>
        <a:off x="3162881" y="3334288"/>
        <a:ext cx="1560937" cy="624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8A0CC-D874-4060-8107-D214854708A9}">
      <dsp:nvSpPr>
        <dsp:cNvPr id="0" name=""/>
        <dsp:cNvSpPr/>
      </dsp:nvSpPr>
      <dsp:spPr>
        <a:xfrm>
          <a:off x="1591784" y="2518903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EFC1B-4D65-4AC5-9C38-44E806F9507F}">
      <dsp:nvSpPr>
        <dsp:cNvPr id="0" name=""/>
        <dsp:cNvSpPr/>
      </dsp:nvSpPr>
      <dsp:spPr>
        <a:xfrm>
          <a:off x="1096774" y="352296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• Startup Campus: 1. </a:t>
          </a:r>
          <a:r>
            <a:rPr lang="en-US" sz="1500" b="1" kern="1200" dirty="0" err="1"/>
            <a:t>hely</a:t>
          </a:r>
          <a:r>
            <a:rPr lang="en-US" sz="1500" b="1" kern="1200" dirty="0"/>
            <a:t>, 2024 AI</a:t>
          </a:r>
          <a:r>
            <a:rPr lang="hu-HU" sz="1500" b="1" kern="1200" dirty="0"/>
            <a:t> </a:t>
          </a:r>
          <a:r>
            <a:rPr lang="en-US" sz="1500" b="1" kern="1200" dirty="0" err="1"/>
            <a:t>kategória</a:t>
          </a:r>
          <a:endParaRPr lang="en-US" sz="1500" b="1" kern="1200" dirty="0"/>
        </a:p>
      </dsp:txBody>
      <dsp:txXfrm>
        <a:off x="1096774" y="3522966"/>
        <a:ext cx="1800000" cy="720000"/>
      </dsp:txXfrm>
    </dsp:sp>
    <dsp:sp modelId="{2E439B74-F89E-487F-8DD4-2571FEB7EA38}">
      <dsp:nvSpPr>
        <dsp:cNvPr id="0" name=""/>
        <dsp:cNvSpPr/>
      </dsp:nvSpPr>
      <dsp:spPr>
        <a:xfrm>
          <a:off x="1614498" y="71076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BCA01-5994-41BE-8403-308DAB0277EE}">
      <dsp:nvSpPr>
        <dsp:cNvPr id="0" name=""/>
        <dsp:cNvSpPr/>
      </dsp:nvSpPr>
      <dsp:spPr>
        <a:xfrm>
          <a:off x="1096774" y="168652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• </a:t>
          </a:r>
          <a:r>
            <a:rPr lang="hu-HU" sz="1500" b="1" kern="1200" dirty="0"/>
            <a:t>Valami - valami</a:t>
          </a:r>
          <a:br>
            <a:rPr lang="hu-HU" sz="1500" b="1" kern="1200" dirty="0"/>
          </a:br>
          <a:r>
            <a:rPr lang="en-US" sz="1500" b="1" kern="1200" dirty="0" err="1"/>
            <a:t>Innovációs</a:t>
          </a:r>
          <a:r>
            <a:rPr lang="en-US" sz="1500" b="1" kern="1200" dirty="0"/>
            <a:t> </a:t>
          </a:r>
          <a:r>
            <a:rPr lang="en-US" sz="1500" b="1" kern="1200" dirty="0" err="1"/>
            <a:t>Díj</a:t>
          </a:r>
          <a:r>
            <a:rPr lang="en-US" sz="1500" b="1" kern="1200" dirty="0"/>
            <a:t>, 2023</a:t>
          </a:r>
        </a:p>
      </dsp:txBody>
      <dsp:txXfrm>
        <a:off x="1096774" y="1686527"/>
        <a:ext cx="1800000" cy="720000"/>
      </dsp:txXfrm>
    </dsp:sp>
    <dsp:sp modelId="{8443FA76-6A30-4A26-945D-2181CFAD9D37}">
      <dsp:nvSpPr>
        <dsp:cNvPr id="0" name=""/>
        <dsp:cNvSpPr/>
      </dsp:nvSpPr>
      <dsp:spPr>
        <a:xfrm>
          <a:off x="1591781" y="432869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4169D-0ABA-42AC-8A69-AB9CA232078B}">
      <dsp:nvSpPr>
        <dsp:cNvPr id="0" name=""/>
        <dsp:cNvSpPr/>
      </dsp:nvSpPr>
      <dsp:spPr>
        <a:xfrm>
          <a:off x="747438" y="5301659"/>
          <a:ext cx="2498670" cy="817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• Pilot </a:t>
          </a:r>
          <a:r>
            <a:rPr lang="en-US" sz="1500" b="1" kern="1200" dirty="0" err="1"/>
            <a:t>együttműködés</a:t>
          </a:r>
          <a:r>
            <a:rPr lang="en-US" sz="1500" b="1" kern="1200" dirty="0"/>
            <a:t> 3 </a:t>
          </a:r>
          <a:r>
            <a:rPr lang="en-US" sz="1500" b="1" kern="1200" dirty="0" err="1"/>
            <a:t>magyarországi</a:t>
          </a:r>
          <a:r>
            <a:rPr lang="en-US" sz="1500" b="1" kern="1200" dirty="0"/>
            <a:t> tech </a:t>
          </a:r>
          <a:r>
            <a:rPr lang="en-US" sz="1500" b="1" kern="1200" dirty="0" err="1"/>
            <a:t>céggel</a:t>
          </a:r>
          <a:endParaRPr lang="en-US" sz="1500" b="1" kern="1200" dirty="0"/>
        </a:p>
      </dsp:txBody>
      <dsp:txXfrm>
        <a:off x="747438" y="5301659"/>
        <a:ext cx="2498670" cy="8174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F4684-B56F-40D6-AC8C-09BDDB3730D0}">
      <dsp:nvSpPr>
        <dsp:cNvPr id="0" name=""/>
        <dsp:cNvSpPr/>
      </dsp:nvSpPr>
      <dsp:spPr>
        <a:xfrm>
          <a:off x="0" y="344031"/>
          <a:ext cx="4286250" cy="8057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Fejlesztés: 45%</a:t>
          </a:r>
        </a:p>
      </dsp:txBody>
      <dsp:txXfrm>
        <a:off x="39333" y="383364"/>
        <a:ext cx="4207584" cy="727080"/>
      </dsp:txXfrm>
    </dsp:sp>
    <dsp:sp modelId="{454838E2-31BD-412D-9017-D6EDA48AD6F4}">
      <dsp:nvSpPr>
        <dsp:cNvPr id="0" name=""/>
        <dsp:cNvSpPr/>
      </dsp:nvSpPr>
      <dsp:spPr>
        <a:xfrm>
          <a:off x="0" y="1221777"/>
          <a:ext cx="4286250" cy="80574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• Marketing </a:t>
          </a:r>
          <a:r>
            <a:rPr lang="en-US" sz="2500" kern="1200" dirty="0" err="1"/>
            <a:t>és</a:t>
          </a:r>
          <a:r>
            <a:rPr lang="en-US" sz="2500" kern="1200" dirty="0"/>
            <a:t> PR: 25%</a:t>
          </a:r>
        </a:p>
      </dsp:txBody>
      <dsp:txXfrm>
        <a:off x="39333" y="1261110"/>
        <a:ext cx="4207584" cy="727080"/>
      </dsp:txXfrm>
    </dsp:sp>
    <dsp:sp modelId="{B63B666C-99AD-47C2-8F27-2000A9C08D40}">
      <dsp:nvSpPr>
        <dsp:cNvPr id="0" name=""/>
        <dsp:cNvSpPr/>
      </dsp:nvSpPr>
      <dsp:spPr>
        <a:xfrm>
          <a:off x="0" y="2099523"/>
          <a:ext cx="4286250" cy="80574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• </a:t>
          </a:r>
          <a:r>
            <a:rPr lang="en-US" sz="2500" kern="1200" dirty="0" err="1"/>
            <a:t>Személyzet</a:t>
          </a:r>
          <a:r>
            <a:rPr lang="en-US" sz="2500" kern="1200" dirty="0"/>
            <a:t>, </a:t>
          </a:r>
          <a:r>
            <a:rPr lang="en-US" sz="2500" kern="1200" dirty="0" err="1"/>
            <a:t>tanácsadók</a:t>
          </a:r>
          <a:r>
            <a:rPr lang="en-US" sz="2500" kern="1200" dirty="0"/>
            <a:t>: 20%</a:t>
          </a:r>
        </a:p>
      </dsp:txBody>
      <dsp:txXfrm>
        <a:off x="39333" y="2138856"/>
        <a:ext cx="4207584" cy="727080"/>
      </dsp:txXfrm>
    </dsp:sp>
    <dsp:sp modelId="{4A51C8F2-18C0-41C1-8068-15844F8FB506}">
      <dsp:nvSpPr>
        <dsp:cNvPr id="0" name=""/>
        <dsp:cNvSpPr/>
      </dsp:nvSpPr>
      <dsp:spPr>
        <a:xfrm>
          <a:off x="0" y="2977270"/>
          <a:ext cx="4286250" cy="80574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Jog, adminisztráció: 10%</a:t>
          </a:r>
        </a:p>
      </dsp:txBody>
      <dsp:txXfrm>
        <a:off x="39333" y="3016603"/>
        <a:ext cx="4207584" cy="727080"/>
      </dsp:txXfrm>
    </dsp:sp>
    <dsp:sp modelId="{89A54CCE-B9F9-48AA-86C9-AFDCDB253581}">
      <dsp:nvSpPr>
        <dsp:cNvPr id="0" name=""/>
        <dsp:cNvSpPr/>
      </dsp:nvSpPr>
      <dsp:spPr>
        <a:xfrm>
          <a:off x="0" y="4199047"/>
          <a:ext cx="4286250" cy="80574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Stratégia</a:t>
          </a:r>
          <a:r>
            <a:rPr lang="en-US" sz="2000" kern="1200" dirty="0"/>
            <a:t>: </a:t>
          </a:r>
          <a:r>
            <a:rPr lang="en-US" sz="2000" kern="1200" dirty="0" err="1"/>
            <a:t>gyors</a:t>
          </a:r>
          <a:r>
            <a:rPr lang="en-US" sz="2000" kern="1200" dirty="0"/>
            <a:t> </a:t>
          </a:r>
          <a:r>
            <a:rPr lang="en-US" sz="2000" kern="1200" dirty="0" err="1"/>
            <a:t>piaci</a:t>
          </a:r>
          <a:r>
            <a:rPr lang="en-US" sz="2000" kern="1200" dirty="0"/>
            <a:t> </a:t>
          </a:r>
          <a:r>
            <a:rPr lang="en-US" sz="2000" kern="1200" dirty="0" err="1"/>
            <a:t>belépés</a:t>
          </a:r>
          <a:r>
            <a:rPr lang="en-US" sz="2000" kern="1200" dirty="0"/>
            <a:t>, EU-s </a:t>
          </a:r>
          <a:r>
            <a:rPr lang="en-US" sz="2000" kern="1200" dirty="0" err="1"/>
            <a:t>etikai</a:t>
          </a:r>
          <a:r>
            <a:rPr lang="en-US" sz="2000" kern="1200" dirty="0"/>
            <a:t> </a:t>
          </a:r>
          <a:r>
            <a:rPr lang="en-US" sz="2000" kern="1200" dirty="0" err="1"/>
            <a:t>megfelelés</a:t>
          </a:r>
          <a:r>
            <a:rPr lang="en-US" sz="2000" kern="1200" dirty="0"/>
            <a:t> </a:t>
          </a:r>
          <a:r>
            <a:rPr lang="en-US" sz="2000" kern="1200" dirty="0" err="1"/>
            <a:t>kihasználása</a:t>
          </a:r>
          <a:r>
            <a:rPr lang="en-US" sz="2000" kern="1200" dirty="0"/>
            <a:t>.</a:t>
          </a:r>
        </a:p>
      </dsp:txBody>
      <dsp:txXfrm>
        <a:off x="39333" y="4238380"/>
        <a:ext cx="4207584" cy="727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460CE368-A7C4-EB8B-2287-59149DDB4C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8832F4F-5707-4A4E-3E6F-546EB285A9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9A586-60ED-4CAB-85BC-E6D9E48B6BE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9791043-577E-46CB-2B04-334066C17E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8AD7691-1922-EAD5-2A8A-D9E1A6879D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521BA-5228-4439-B096-F3E8C9306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266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D5ADD-37A8-45A7-B66F-468D60FB70D1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BAF44-57B1-49B0-B3F1-BB35B0281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92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Köszöntök</a:t>
            </a:r>
            <a:r>
              <a:rPr lang="en-US" dirty="0"/>
              <a:t> </a:t>
            </a:r>
            <a:r>
              <a:rPr lang="en-US" dirty="0" err="1"/>
              <a:t>mindenkit</a:t>
            </a:r>
            <a:r>
              <a:rPr lang="en-US" dirty="0"/>
              <a:t>! </a:t>
            </a:r>
            <a:br>
              <a:rPr lang="hu-HU" dirty="0"/>
            </a:br>
            <a:r>
              <a:rPr lang="hu-HU" dirty="0"/>
              <a:t>Ma bemutatnám az </a:t>
            </a:r>
            <a:r>
              <a:rPr lang="hu-HU" dirty="0" err="1"/>
              <a:t>EthicalMind</a:t>
            </a:r>
            <a:r>
              <a:rPr lang="hu-HU" dirty="0"/>
              <a:t>-ot.</a:t>
            </a:r>
            <a:br>
              <a:rPr lang="hu-HU" dirty="0"/>
            </a:br>
            <a:r>
              <a:rPr lang="hu-HU" dirty="0"/>
              <a:t>Célunk a </a:t>
            </a:r>
            <a:r>
              <a:rPr lang="en-US" dirty="0" err="1"/>
              <a:t>technológia</a:t>
            </a:r>
            <a:r>
              <a:rPr lang="hu-HU" dirty="0"/>
              <a:t>i fejlesztések és </a:t>
            </a:r>
            <a:r>
              <a:rPr lang="en-US" dirty="0" err="1"/>
              <a:t>emberi</a:t>
            </a:r>
            <a:r>
              <a:rPr lang="en-US" dirty="0"/>
              <a:t> </a:t>
            </a:r>
            <a:r>
              <a:rPr lang="en-US" dirty="0" err="1"/>
              <a:t>értékek</a:t>
            </a:r>
            <a:r>
              <a:rPr lang="hu-HU" dirty="0" err="1"/>
              <a:t>ek</a:t>
            </a:r>
            <a:r>
              <a:rPr lang="hu-HU" dirty="0"/>
              <a:t> ötvözése</a:t>
            </a:r>
            <a:r>
              <a:rPr lang="en-US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BAF44-57B1-49B0-B3F1-BB35B02816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40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 EthicalMind </a:t>
            </a:r>
            <a:r>
              <a:rPr lang="en-US" dirty="0" err="1"/>
              <a:t>célja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üzleti</a:t>
            </a:r>
            <a:r>
              <a:rPr lang="en-US" dirty="0"/>
              <a:t> </a:t>
            </a:r>
            <a:r>
              <a:rPr lang="en-US" dirty="0" err="1"/>
              <a:t>döntések</a:t>
            </a:r>
            <a:r>
              <a:rPr lang="en-US" dirty="0"/>
              <a:t> </a:t>
            </a:r>
            <a:r>
              <a:rPr lang="en-US" dirty="0" err="1"/>
              <a:t>során</a:t>
            </a:r>
            <a:r>
              <a:rPr lang="en-US" dirty="0"/>
              <a:t> ne </a:t>
            </a:r>
            <a:r>
              <a:rPr lang="en-US" dirty="0" err="1"/>
              <a:t>csak</a:t>
            </a:r>
            <a:r>
              <a:rPr lang="en-US" dirty="0"/>
              <a:t> a </a:t>
            </a:r>
            <a:r>
              <a:rPr lang="en-US" dirty="0" err="1"/>
              <a:t>nyereséget</a:t>
            </a:r>
            <a:r>
              <a:rPr lang="en-US" dirty="0"/>
              <a:t>, </a:t>
            </a:r>
            <a:r>
              <a:rPr lang="en-US" dirty="0" err="1"/>
              <a:t>hanem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emberekre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társadalomra</a:t>
            </a:r>
            <a:r>
              <a:rPr lang="en-US" dirty="0"/>
              <a:t> </a:t>
            </a:r>
            <a:r>
              <a:rPr lang="en-US" dirty="0" err="1"/>
              <a:t>gyakorolt</a:t>
            </a:r>
            <a:r>
              <a:rPr lang="en-US" dirty="0"/>
              <a:t> </a:t>
            </a:r>
            <a:r>
              <a:rPr lang="en-US" dirty="0" err="1"/>
              <a:t>hatásokat</a:t>
            </a:r>
            <a:r>
              <a:rPr lang="en-US" dirty="0"/>
              <a:t> is </a:t>
            </a:r>
            <a:r>
              <a:rPr lang="en-US" dirty="0" err="1"/>
              <a:t>figyelembe</a:t>
            </a:r>
            <a:r>
              <a:rPr lang="en-US" dirty="0"/>
              <a:t> </a:t>
            </a:r>
            <a:r>
              <a:rPr lang="en-US" dirty="0" err="1"/>
              <a:t>vegyük</a:t>
            </a:r>
            <a:r>
              <a:rPr lang="en-US" dirty="0"/>
              <a:t> – </a:t>
            </a:r>
            <a:r>
              <a:rPr lang="en-US" dirty="0" err="1"/>
              <a:t>gyorsan</a:t>
            </a:r>
            <a:r>
              <a:rPr lang="en-US" dirty="0"/>
              <a:t>, </a:t>
            </a:r>
            <a:r>
              <a:rPr lang="en-US" dirty="0" err="1"/>
              <a:t>objektíven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skálázhatóan</a:t>
            </a:r>
            <a:r>
              <a:rPr lang="en-US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BAF44-57B1-49B0-B3F1-BB35B02816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BAF44-57B1-49B0-B3F1-BB35B02816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81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BAF44-57B1-49B0-B3F1-BB35B02816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65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rendszer</a:t>
            </a:r>
            <a:r>
              <a:rPr lang="en-US" dirty="0"/>
              <a:t> </a:t>
            </a:r>
            <a:r>
              <a:rPr lang="en-US" dirty="0" err="1"/>
              <a:t>természetes</a:t>
            </a:r>
            <a:r>
              <a:rPr lang="en-US" dirty="0"/>
              <a:t> </a:t>
            </a:r>
            <a:r>
              <a:rPr lang="en-US" dirty="0" err="1"/>
              <a:t>nyelvi</a:t>
            </a:r>
            <a:r>
              <a:rPr lang="en-US" dirty="0"/>
              <a:t> </a:t>
            </a:r>
            <a:r>
              <a:rPr lang="en-US" dirty="0" err="1"/>
              <a:t>feldolgozással</a:t>
            </a:r>
            <a:r>
              <a:rPr lang="en-US" dirty="0"/>
              <a:t> </a:t>
            </a:r>
            <a:r>
              <a:rPr lang="en-US" dirty="0" err="1"/>
              <a:t>vizsgálja</a:t>
            </a:r>
            <a:r>
              <a:rPr lang="en-US" dirty="0"/>
              <a:t> meg a </a:t>
            </a:r>
            <a:r>
              <a:rPr lang="en-US" dirty="0" err="1"/>
              <a:t>döntéseket</a:t>
            </a:r>
            <a:r>
              <a:rPr lang="en-US" dirty="0"/>
              <a:t>,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hu-HU" dirty="0"/>
              <a:t>előre megtervezett etikai modellekből válogat, végül javaslatot ad.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BAF44-57B1-49B0-B3F1-BB35B02816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15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78938" y="1166811"/>
            <a:ext cx="5448300" cy="1717676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rgbClr val="003B22"/>
                </a:solidFill>
                <a:latin typeface="Aptos Display" panose="020B0004020202020204" pitchFamily="34" charset="0"/>
              </a:rPr>
              <a:t>EthicalMind</a:t>
            </a:r>
            <a:r>
              <a:rPr lang="en-US" sz="8000" b="1" dirty="0">
                <a:latin typeface="Aptos ExtraBold" panose="020F0502020204030204" pitchFamily="34" charset="0"/>
              </a:rPr>
              <a:t> 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A1BC1B0-C7F5-82D7-5747-180E5C401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2" y="988715"/>
            <a:ext cx="2676088" cy="2440285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561D926B-74EB-F7FF-2A55-CF41840DC33A}"/>
              </a:ext>
            </a:extLst>
          </p:cNvPr>
          <p:cNvSpPr txBox="1"/>
          <p:nvPr/>
        </p:nvSpPr>
        <p:spPr>
          <a:xfrm>
            <a:off x="3288540" y="2725856"/>
            <a:ext cx="59507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200" dirty="0">
                <a:latin typeface="Aptos Display" panose="020B0004020202020204" pitchFamily="34" charset="0"/>
              </a:rPr>
              <a:t>Az első AI-alapú etikai tanácsadó vállalatoknak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127F6FED-BB6A-54DF-8914-171D148F7D3C}"/>
              </a:ext>
            </a:extLst>
          </p:cNvPr>
          <p:cNvSpPr txBox="1"/>
          <p:nvPr/>
        </p:nvSpPr>
        <p:spPr>
          <a:xfrm>
            <a:off x="1162050" y="3607096"/>
            <a:ext cx="76080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1" dirty="0" err="1">
                <a:latin typeface="Aptos Display" panose="020B0004020202020204" pitchFamily="34" charset="0"/>
              </a:rPr>
              <a:t>Felelősségteljes</a:t>
            </a:r>
            <a:r>
              <a:rPr lang="en-US" sz="2200" i="1" dirty="0">
                <a:latin typeface="Aptos Display" panose="020B0004020202020204" pitchFamily="34" charset="0"/>
              </a:rPr>
              <a:t> </a:t>
            </a:r>
            <a:r>
              <a:rPr lang="en-US" sz="2200" i="1" dirty="0" err="1">
                <a:latin typeface="Aptos Display" panose="020B0004020202020204" pitchFamily="34" charset="0"/>
              </a:rPr>
              <a:t>döntések</a:t>
            </a:r>
            <a:r>
              <a:rPr lang="en-US" sz="2200" i="1" dirty="0">
                <a:latin typeface="Aptos Display" panose="020B0004020202020204" pitchFamily="34" charset="0"/>
              </a:rPr>
              <a:t>, </a:t>
            </a:r>
            <a:r>
              <a:rPr lang="en-US" sz="2200" i="1" dirty="0" err="1">
                <a:latin typeface="Aptos Display" panose="020B0004020202020204" pitchFamily="34" charset="0"/>
              </a:rPr>
              <a:t>mesterséges</a:t>
            </a:r>
            <a:r>
              <a:rPr lang="en-US" sz="2200" i="1" dirty="0">
                <a:latin typeface="Aptos Display" panose="020B0004020202020204" pitchFamily="34" charset="0"/>
              </a:rPr>
              <a:t> </a:t>
            </a:r>
            <a:r>
              <a:rPr lang="en-US" sz="2200" i="1" dirty="0" err="1">
                <a:latin typeface="Aptos Display" panose="020B0004020202020204" pitchFamily="34" charset="0"/>
              </a:rPr>
              <a:t>intelligencia</a:t>
            </a:r>
            <a:r>
              <a:rPr lang="en-US" sz="2200" i="1" dirty="0">
                <a:latin typeface="Aptos Display" panose="020B0004020202020204" pitchFamily="34" charset="0"/>
              </a:rPr>
              <a:t> </a:t>
            </a:r>
            <a:r>
              <a:rPr lang="en-US" sz="2200" i="1" dirty="0" err="1">
                <a:latin typeface="Aptos Display" panose="020B0004020202020204" pitchFamily="34" charset="0"/>
              </a:rPr>
              <a:t>támogatással</a:t>
            </a:r>
            <a:endParaRPr lang="hu-HU" sz="2200" dirty="0">
              <a:latin typeface="Aptos Display" panose="020B0004020202020204" pitchFamily="34" charset="0"/>
            </a:endParaRP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BFFE72DE-F8C4-20B6-3824-2CA5FFD07B55}"/>
              </a:ext>
            </a:extLst>
          </p:cNvPr>
          <p:cNvSpPr txBox="1"/>
          <p:nvPr/>
        </p:nvSpPr>
        <p:spPr>
          <a:xfrm>
            <a:off x="2987262" y="5140106"/>
            <a:ext cx="43576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  <a:spcAft>
                <a:spcPts val="3000"/>
              </a:spcAft>
            </a:pPr>
            <a:r>
              <a:rPr lang="en-US" sz="2000" b="1" dirty="0">
                <a:latin typeface="Aptos Light" panose="020F0502020204030204" pitchFamily="34" charset="0"/>
              </a:rPr>
              <a:t>Pitch</a:t>
            </a:r>
            <a:r>
              <a:rPr lang="hu-HU" sz="2000" b="1" dirty="0">
                <a:latin typeface="Aptos Light" panose="020F0502020204030204" pitchFamily="34" charset="0"/>
              </a:rPr>
              <a:t>   </a:t>
            </a:r>
            <a:r>
              <a:rPr lang="en-US" sz="2000" b="1" dirty="0">
                <a:latin typeface="Aptos Light" panose="020F0502020204030204" pitchFamily="34" charset="0"/>
              </a:rPr>
              <a:t>|</a:t>
            </a:r>
            <a:r>
              <a:rPr lang="hu-HU" sz="2000" b="1" dirty="0">
                <a:latin typeface="Aptos Light" panose="020F0502020204030204" pitchFamily="34" charset="0"/>
              </a:rPr>
              <a:t>   </a:t>
            </a:r>
            <a:r>
              <a:rPr lang="en-US" sz="2000" b="1" dirty="0">
                <a:latin typeface="Aptos Light" panose="020F0502020204030204" pitchFamily="34" charset="0"/>
              </a:rPr>
              <a:t>2025. </a:t>
            </a:r>
            <a:r>
              <a:rPr lang="en-US" sz="2000" b="1" dirty="0" err="1">
                <a:latin typeface="Aptos Light" panose="020F0502020204030204" pitchFamily="34" charset="0"/>
              </a:rPr>
              <a:t>máju</a:t>
            </a:r>
            <a:r>
              <a:rPr lang="hu-HU" sz="2000" b="1" dirty="0">
                <a:latin typeface="Aptos Light" panose="020F0502020204030204" pitchFamily="34" charset="0"/>
              </a:rPr>
              <a:t>s   </a:t>
            </a:r>
            <a:r>
              <a:rPr lang="en-US" sz="2000" b="1" dirty="0">
                <a:latin typeface="Aptos Light" panose="020F0502020204030204" pitchFamily="34" charset="0"/>
              </a:rPr>
              <a:t>|</a:t>
            </a:r>
            <a:r>
              <a:rPr lang="hu-HU" sz="2000" b="1" dirty="0">
                <a:latin typeface="Aptos Light" panose="020F0502020204030204" pitchFamily="34" charset="0"/>
              </a:rPr>
              <a:t>   Herceg Kristóf</a:t>
            </a:r>
            <a:endParaRPr lang="en-US" sz="2000" b="1" dirty="0">
              <a:latin typeface="Aptos Light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160" y="670218"/>
            <a:ext cx="818223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700">
                <a:latin typeface="Aptos Black" panose="020B0004020202020204" pitchFamily="34" charset="0"/>
              </a:rPr>
              <a:t>Bevételi Modell</a:t>
            </a:r>
            <a:endParaRPr lang="en-US" sz="5700" dirty="0">
              <a:latin typeface="Aptos Black" panose="020B0004020202020204" pitchFamily="34" charset="0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2032" y="1800088"/>
            <a:ext cx="4057650" cy="18288"/>
          </a:xfrm>
          <a:custGeom>
            <a:avLst/>
            <a:gdLst>
              <a:gd name="connsiteX0" fmla="*/ 0 w 4057650"/>
              <a:gd name="connsiteY0" fmla="*/ 0 h 18288"/>
              <a:gd name="connsiteX1" fmla="*/ 757428 w 4057650"/>
              <a:gd name="connsiteY1" fmla="*/ 0 h 18288"/>
              <a:gd name="connsiteX2" fmla="*/ 1474279 w 4057650"/>
              <a:gd name="connsiteY2" fmla="*/ 0 h 18288"/>
              <a:gd name="connsiteX3" fmla="*/ 2191131 w 4057650"/>
              <a:gd name="connsiteY3" fmla="*/ 0 h 18288"/>
              <a:gd name="connsiteX4" fmla="*/ 2745676 w 4057650"/>
              <a:gd name="connsiteY4" fmla="*/ 0 h 18288"/>
              <a:gd name="connsiteX5" fmla="*/ 3340798 w 4057650"/>
              <a:gd name="connsiteY5" fmla="*/ 0 h 18288"/>
              <a:gd name="connsiteX6" fmla="*/ 4057650 w 4057650"/>
              <a:gd name="connsiteY6" fmla="*/ 0 h 18288"/>
              <a:gd name="connsiteX7" fmla="*/ 4057650 w 4057650"/>
              <a:gd name="connsiteY7" fmla="*/ 18288 h 18288"/>
              <a:gd name="connsiteX8" fmla="*/ 3381375 w 4057650"/>
              <a:gd name="connsiteY8" fmla="*/ 18288 h 18288"/>
              <a:gd name="connsiteX9" fmla="*/ 2826830 w 4057650"/>
              <a:gd name="connsiteY9" fmla="*/ 18288 h 18288"/>
              <a:gd name="connsiteX10" fmla="*/ 2272284 w 4057650"/>
              <a:gd name="connsiteY10" fmla="*/ 18288 h 18288"/>
              <a:gd name="connsiteX11" fmla="*/ 1555432 w 4057650"/>
              <a:gd name="connsiteY11" fmla="*/ 18288 h 18288"/>
              <a:gd name="connsiteX12" fmla="*/ 960310 w 4057650"/>
              <a:gd name="connsiteY12" fmla="*/ 18288 h 18288"/>
              <a:gd name="connsiteX13" fmla="*/ 0 w 4057650"/>
              <a:gd name="connsiteY13" fmla="*/ 18288 h 18288"/>
              <a:gd name="connsiteX14" fmla="*/ 0 w 405765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8288" fill="none" extrusionOk="0">
                <a:moveTo>
                  <a:pt x="0" y="0"/>
                </a:moveTo>
                <a:cubicBezTo>
                  <a:pt x="371182" y="3227"/>
                  <a:pt x="494372" y="9222"/>
                  <a:pt x="757428" y="0"/>
                </a:cubicBezTo>
                <a:cubicBezTo>
                  <a:pt x="1020484" y="-9222"/>
                  <a:pt x="1116719" y="-4357"/>
                  <a:pt x="1474279" y="0"/>
                </a:cubicBezTo>
                <a:cubicBezTo>
                  <a:pt x="1831839" y="4357"/>
                  <a:pt x="1920973" y="-11809"/>
                  <a:pt x="2191131" y="0"/>
                </a:cubicBezTo>
                <a:cubicBezTo>
                  <a:pt x="2461289" y="11809"/>
                  <a:pt x="2589480" y="-22604"/>
                  <a:pt x="2745676" y="0"/>
                </a:cubicBezTo>
                <a:cubicBezTo>
                  <a:pt x="2901872" y="22604"/>
                  <a:pt x="3136452" y="-12306"/>
                  <a:pt x="3340798" y="0"/>
                </a:cubicBezTo>
                <a:cubicBezTo>
                  <a:pt x="3545144" y="12306"/>
                  <a:pt x="3766934" y="-21556"/>
                  <a:pt x="4057650" y="0"/>
                </a:cubicBezTo>
                <a:cubicBezTo>
                  <a:pt x="4057150" y="8855"/>
                  <a:pt x="4057759" y="14521"/>
                  <a:pt x="4057650" y="18288"/>
                </a:cubicBezTo>
                <a:cubicBezTo>
                  <a:pt x="3743404" y="40125"/>
                  <a:pt x="3625516" y="-14923"/>
                  <a:pt x="3381375" y="18288"/>
                </a:cubicBezTo>
                <a:cubicBezTo>
                  <a:pt x="3137235" y="51499"/>
                  <a:pt x="2946571" y="1"/>
                  <a:pt x="2826830" y="18288"/>
                </a:cubicBezTo>
                <a:cubicBezTo>
                  <a:pt x="2707090" y="36575"/>
                  <a:pt x="2402756" y="1432"/>
                  <a:pt x="2272284" y="18288"/>
                </a:cubicBezTo>
                <a:cubicBezTo>
                  <a:pt x="2141812" y="35144"/>
                  <a:pt x="1895935" y="18199"/>
                  <a:pt x="1555432" y="18288"/>
                </a:cubicBezTo>
                <a:cubicBezTo>
                  <a:pt x="1214929" y="18377"/>
                  <a:pt x="1103072" y="14503"/>
                  <a:pt x="960310" y="18288"/>
                </a:cubicBezTo>
                <a:cubicBezTo>
                  <a:pt x="817548" y="22073"/>
                  <a:pt x="402272" y="-29359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057650" h="18288" stroke="0" extrusionOk="0">
                <a:moveTo>
                  <a:pt x="0" y="0"/>
                </a:moveTo>
                <a:cubicBezTo>
                  <a:pt x="248348" y="13145"/>
                  <a:pt x="486117" y="25042"/>
                  <a:pt x="635698" y="0"/>
                </a:cubicBezTo>
                <a:cubicBezTo>
                  <a:pt x="785279" y="-25042"/>
                  <a:pt x="917762" y="-5537"/>
                  <a:pt x="1190244" y="0"/>
                </a:cubicBezTo>
                <a:cubicBezTo>
                  <a:pt x="1462726" y="5537"/>
                  <a:pt x="1667120" y="-21232"/>
                  <a:pt x="1947672" y="0"/>
                </a:cubicBezTo>
                <a:cubicBezTo>
                  <a:pt x="2228224" y="21232"/>
                  <a:pt x="2280631" y="-21698"/>
                  <a:pt x="2583370" y="0"/>
                </a:cubicBezTo>
                <a:cubicBezTo>
                  <a:pt x="2886109" y="21698"/>
                  <a:pt x="3022941" y="19647"/>
                  <a:pt x="3219069" y="0"/>
                </a:cubicBezTo>
                <a:cubicBezTo>
                  <a:pt x="3415197" y="-19647"/>
                  <a:pt x="3747500" y="26991"/>
                  <a:pt x="4057650" y="0"/>
                </a:cubicBezTo>
                <a:cubicBezTo>
                  <a:pt x="4056752" y="7180"/>
                  <a:pt x="4057819" y="13790"/>
                  <a:pt x="4057650" y="18288"/>
                </a:cubicBezTo>
                <a:cubicBezTo>
                  <a:pt x="3865148" y="-3313"/>
                  <a:pt x="3702543" y="49468"/>
                  <a:pt x="3381375" y="18288"/>
                </a:cubicBezTo>
                <a:cubicBezTo>
                  <a:pt x="3060208" y="-12892"/>
                  <a:pt x="2956571" y="-8678"/>
                  <a:pt x="2826830" y="18288"/>
                </a:cubicBezTo>
                <a:cubicBezTo>
                  <a:pt x="2697089" y="45254"/>
                  <a:pt x="2411031" y="43154"/>
                  <a:pt x="2150555" y="18288"/>
                </a:cubicBezTo>
                <a:cubicBezTo>
                  <a:pt x="1890080" y="-6578"/>
                  <a:pt x="1741827" y="-615"/>
                  <a:pt x="1474280" y="18288"/>
                </a:cubicBezTo>
                <a:cubicBezTo>
                  <a:pt x="1206734" y="37191"/>
                  <a:pt x="998203" y="33335"/>
                  <a:pt x="838581" y="18288"/>
                </a:cubicBezTo>
                <a:cubicBezTo>
                  <a:pt x="678959" y="3241"/>
                  <a:pt x="187101" y="-13212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144DEE8C-B968-DEAD-232E-A7B33C12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071" y="2780742"/>
            <a:ext cx="2287319" cy="360004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C8BCD63-7AAE-0A43-4245-674EC9B31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74" y="2780743"/>
            <a:ext cx="2356933" cy="3600041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4DD45D78-946C-E5A6-8F2A-A6CD9D748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883" y="2530518"/>
            <a:ext cx="2582411" cy="38685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853673"/>
            <a:ext cx="3017520" cy="5004794"/>
          </a:xfrm>
        </p:spPr>
        <p:txBody>
          <a:bodyPr>
            <a:normAutofit/>
          </a:bodyPr>
          <a:lstStyle/>
          <a:p>
            <a:r>
              <a:rPr lang="en-US" sz="4700" dirty="0" err="1">
                <a:solidFill>
                  <a:schemeClr val="bg1"/>
                </a:solidFill>
              </a:rPr>
              <a:t>Költségek</a:t>
            </a:r>
            <a:r>
              <a:rPr lang="en-US" sz="4700" dirty="0">
                <a:solidFill>
                  <a:schemeClr val="bg1"/>
                </a:solidFill>
              </a:rPr>
              <a:t> </a:t>
            </a:r>
            <a:r>
              <a:rPr lang="en-US" sz="4700" dirty="0" err="1">
                <a:solidFill>
                  <a:schemeClr val="bg1"/>
                </a:solidFill>
              </a:rPr>
              <a:t>és</a:t>
            </a:r>
            <a:r>
              <a:rPr lang="hu-HU" sz="4700" dirty="0">
                <a:solidFill>
                  <a:schemeClr val="bg1"/>
                </a:solidFill>
              </a:rPr>
              <a:t> </a:t>
            </a:r>
            <a:r>
              <a:rPr lang="en-US" sz="4700" dirty="0" err="1">
                <a:solidFill>
                  <a:schemeClr val="bg1"/>
                </a:solidFill>
              </a:rPr>
              <a:t>Stratégia</a:t>
            </a:r>
            <a:endParaRPr lang="en-US" sz="4700" dirty="0">
              <a:solidFill>
                <a:schemeClr val="bg1"/>
              </a:solidFill>
            </a:endParaRPr>
          </a:p>
        </p:txBody>
      </p:sp>
      <p:sp>
        <p:nvSpPr>
          <p:cNvPr id="26" name="sketch box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9190" y="493776"/>
            <a:ext cx="4672203" cy="5722227"/>
          </a:xfrm>
          <a:custGeom>
            <a:avLst/>
            <a:gdLst>
              <a:gd name="connsiteX0" fmla="*/ 0 w 4672203"/>
              <a:gd name="connsiteY0" fmla="*/ 0 h 5722227"/>
              <a:gd name="connsiteX1" fmla="*/ 620736 w 4672203"/>
              <a:gd name="connsiteY1" fmla="*/ 0 h 5722227"/>
              <a:gd name="connsiteX2" fmla="*/ 1148027 w 4672203"/>
              <a:gd name="connsiteY2" fmla="*/ 0 h 5722227"/>
              <a:gd name="connsiteX3" fmla="*/ 1908929 w 4672203"/>
              <a:gd name="connsiteY3" fmla="*/ 0 h 5722227"/>
              <a:gd name="connsiteX4" fmla="*/ 2529664 w 4672203"/>
              <a:gd name="connsiteY4" fmla="*/ 0 h 5722227"/>
              <a:gd name="connsiteX5" fmla="*/ 3150400 w 4672203"/>
              <a:gd name="connsiteY5" fmla="*/ 0 h 5722227"/>
              <a:gd name="connsiteX6" fmla="*/ 3911301 w 4672203"/>
              <a:gd name="connsiteY6" fmla="*/ 0 h 5722227"/>
              <a:gd name="connsiteX7" fmla="*/ 4672203 w 4672203"/>
              <a:gd name="connsiteY7" fmla="*/ 0 h 5722227"/>
              <a:gd name="connsiteX8" fmla="*/ 4672203 w 4672203"/>
              <a:gd name="connsiteY8" fmla="*/ 750248 h 5722227"/>
              <a:gd name="connsiteX9" fmla="*/ 4672203 w 4672203"/>
              <a:gd name="connsiteY9" fmla="*/ 1271606 h 5722227"/>
              <a:gd name="connsiteX10" fmla="*/ 4672203 w 4672203"/>
              <a:gd name="connsiteY10" fmla="*/ 1792964 h 5722227"/>
              <a:gd name="connsiteX11" fmla="*/ 4672203 w 4672203"/>
              <a:gd name="connsiteY11" fmla="*/ 2428767 h 5722227"/>
              <a:gd name="connsiteX12" fmla="*/ 4672203 w 4672203"/>
              <a:gd name="connsiteY12" fmla="*/ 3121793 h 5722227"/>
              <a:gd name="connsiteX13" fmla="*/ 4672203 w 4672203"/>
              <a:gd name="connsiteY13" fmla="*/ 3585929 h 5722227"/>
              <a:gd name="connsiteX14" fmla="*/ 4672203 w 4672203"/>
              <a:gd name="connsiteY14" fmla="*/ 4221732 h 5722227"/>
              <a:gd name="connsiteX15" fmla="*/ 4672203 w 4672203"/>
              <a:gd name="connsiteY15" fmla="*/ 4857535 h 5722227"/>
              <a:gd name="connsiteX16" fmla="*/ 4672203 w 4672203"/>
              <a:gd name="connsiteY16" fmla="*/ 5722227 h 5722227"/>
              <a:gd name="connsiteX17" fmla="*/ 3958023 w 4672203"/>
              <a:gd name="connsiteY17" fmla="*/ 5722227 h 5722227"/>
              <a:gd name="connsiteX18" fmla="*/ 3290566 w 4672203"/>
              <a:gd name="connsiteY18" fmla="*/ 5722227 h 5722227"/>
              <a:gd name="connsiteX19" fmla="*/ 2763274 w 4672203"/>
              <a:gd name="connsiteY19" fmla="*/ 5722227 h 5722227"/>
              <a:gd name="connsiteX20" fmla="*/ 2189261 w 4672203"/>
              <a:gd name="connsiteY20" fmla="*/ 5722227 h 5722227"/>
              <a:gd name="connsiteX21" fmla="*/ 1428359 w 4672203"/>
              <a:gd name="connsiteY21" fmla="*/ 5722227 h 5722227"/>
              <a:gd name="connsiteX22" fmla="*/ 760902 w 4672203"/>
              <a:gd name="connsiteY22" fmla="*/ 5722227 h 5722227"/>
              <a:gd name="connsiteX23" fmla="*/ 0 w 4672203"/>
              <a:gd name="connsiteY23" fmla="*/ 5722227 h 5722227"/>
              <a:gd name="connsiteX24" fmla="*/ 0 w 4672203"/>
              <a:gd name="connsiteY24" fmla="*/ 5086424 h 5722227"/>
              <a:gd name="connsiteX25" fmla="*/ 0 w 4672203"/>
              <a:gd name="connsiteY25" fmla="*/ 4622288 h 5722227"/>
              <a:gd name="connsiteX26" fmla="*/ 0 w 4672203"/>
              <a:gd name="connsiteY26" fmla="*/ 4158152 h 5722227"/>
              <a:gd name="connsiteX27" fmla="*/ 0 w 4672203"/>
              <a:gd name="connsiteY27" fmla="*/ 3465126 h 5722227"/>
              <a:gd name="connsiteX28" fmla="*/ 0 w 4672203"/>
              <a:gd name="connsiteY28" fmla="*/ 2943768 h 5722227"/>
              <a:gd name="connsiteX29" fmla="*/ 0 w 4672203"/>
              <a:gd name="connsiteY29" fmla="*/ 2193520 h 5722227"/>
              <a:gd name="connsiteX30" fmla="*/ 0 w 4672203"/>
              <a:gd name="connsiteY30" fmla="*/ 1614940 h 5722227"/>
              <a:gd name="connsiteX31" fmla="*/ 0 w 4672203"/>
              <a:gd name="connsiteY31" fmla="*/ 1150803 h 5722227"/>
              <a:gd name="connsiteX32" fmla="*/ 0 w 4672203"/>
              <a:gd name="connsiteY32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672203" h="5722227" extrusionOk="0">
                <a:moveTo>
                  <a:pt x="0" y="0"/>
                </a:moveTo>
                <a:cubicBezTo>
                  <a:pt x="186732" y="-3296"/>
                  <a:pt x="388938" y="-25607"/>
                  <a:pt x="620736" y="0"/>
                </a:cubicBezTo>
                <a:cubicBezTo>
                  <a:pt x="852534" y="25607"/>
                  <a:pt x="965862" y="-20204"/>
                  <a:pt x="1148027" y="0"/>
                </a:cubicBezTo>
                <a:cubicBezTo>
                  <a:pt x="1330192" y="20204"/>
                  <a:pt x="1682800" y="5923"/>
                  <a:pt x="1908929" y="0"/>
                </a:cubicBezTo>
                <a:cubicBezTo>
                  <a:pt x="2135058" y="-5923"/>
                  <a:pt x="2320754" y="-17866"/>
                  <a:pt x="2529664" y="0"/>
                </a:cubicBezTo>
                <a:cubicBezTo>
                  <a:pt x="2738574" y="17866"/>
                  <a:pt x="2977201" y="15678"/>
                  <a:pt x="3150400" y="0"/>
                </a:cubicBezTo>
                <a:cubicBezTo>
                  <a:pt x="3323599" y="-15678"/>
                  <a:pt x="3752275" y="26639"/>
                  <a:pt x="3911301" y="0"/>
                </a:cubicBezTo>
                <a:cubicBezTo>
                  <a:pt x="4070327" y="-26639"/>
                  <a:pt x="4307234" y="-33315"/>
                  <a:pt x="4672203" y="0"/>
                </a:cubicBezTo>
                <a:cubicBezTo>
                  <a:pt x="4643785" y="151106"/>
                  <a:pt x="4649014" y="542847"/>
                  <a:pt x="4672203" y="750248"/>
                </a:cubicBezTo>
                <a:cubicBezTo>
                  <a:pt x="4695392" y="957649"/>
                  <a:pt x="4667099" y="1013278"/>
                  <a:pt x="4672203" y="1271606"/>
                </a:cubicBezTo>
                <a:cubicBezTo>
                  <a:pt x="4677307" y="1529934"/>
                  <a:pt x="4696383" y="1678874"/>
                  <a:pt x="4672203" y="1792964"/>
                </a:cubicBezTo>
                <a:cubicBezTo>
                  <a:pt x="4648023" y="1907054"/>
                  <a:pt x="4672783" y="2249609"/>
                  <a:pt x="4672203" y="2428767"/>
                </a:cubicBezTo>
                <a:cubicBezTo>
                  <a:pt x="4671623" y="2607925"/>
                  <a:pt x="4665079" y="2952359"/>
                  <a:pt x="4672203" y="3121793"/>
                </a:cubicBezTo>
                <a:cubicBezTo>
                  <a:pt x="4679327" y="3291227"/>
                  <a:pt x="4662966" y="3392984"/>
                  <a:pt x="4672203" y="3585929"/>
                </a:cubicBezTo>
                <a:cubicBezTo>
                  <a:pt x="4681440" y="3778874"/>
                  <a:pt x="4663528" y="4083079"/>
                  <a:pt x="4672203" y="4221732"/>
                </a:cubicBezTo>
                <a:cubicBezTo>
                  <a:pt x="4680878" y="4360385"/>
                  <a:pt x="4699354" y="4659120"/>
                  <a:pt x="4672203" y="4857535"/>
                </a:cubicBezTo>
                <a:cubicBezTo>
                  <a:pt x="4645052" y="5055950"/>
                  <a:pt x="4688563" y="5364799"/>
                  <a:pt x="4672203" y="5722227"/>
                </a:cubicBezTo>
                <a:cubicBezTo>
                  <a:pt x="4416209" y="5713249"/>
                  <a:pt x="4307868" y="5739562"/>
                  <a:pt x="3958023" y="5722227"/>
                </a:cubicBezTo>
                <a:cubicBezTo>
                  <a:pt x="3608178" y="5704892"/>
                  <a:pt x="3576363" y="5732699"/>
                  <a:pt x="3290566" y="5722227"/>
                </a:cubicBezTo>
                <a:cubicBezTo>
                  <a:pt x="3004769" y="5711755"/>
                  <a:pt x="2964899" y="5726994"/>
                  <a:pt x="2763274" y="5722227"/>
                </a:cubicBezTo>
                <a:cubicBezTo>
                  <a:pt x="2561649" y="5717460"/>
                  <a:pt x="2380243" y="5710789"/>
                  <a:pt x="2189261" y="5722227"/>
                </a:cubicBezTo>
                <a:cubicBezTo>
                  <a:pt x="1998279" y="5733665"/>
                  <a:pt x="1781759" y="5759437"/>
                  <a:pt x="1428359" y="5722227"/>
                </a:cubicBezTo>
                <a:cubicBezTo>
                  <a:pt x="1074959" y="5685017"/>
                  <a:pt x="995764" y="5734876"/>
                  <a:pt x="760902" y="5722227"/>
                </a:cubicBezTo>
                <a:cubicBezTo>
                  <a:pt x="526040" y="5709578"/>
                  <a:pt x="366976" y="5698082"/>
                  <a:pt x="0" y="5722227"/>
                </a:cubicBezTo>
                <a:cubicBezTo>
                  <a:pt x="13253" y="5532714"/>
                  <a:pt x="-27010" y="5388579"/>
                  <a:pt x="0" y="5086424"/>
                </a:cubicBezTo>
                <a:cubicBezTo>
                  <a:pt x="27010" y="4784269"/>
                  <a:pt x="1316" y="4790856"/>
                  <a:pt x="0" y="4622288"/>
                </a:cubicBezTo>
                <a:cubicBezTo>
                  <a:pt x="-1316" y="4453720"/>
                  <a:pt x="-17889" y="4329685"/>
                  <a:pt x="0" y="4158152"/>
                </a:cubicBezTo>
                <a:cubicBezTo>
                  <a:pt x="17889" y="3986619"/>
                  <a:pt x="29957" y="3697891"/>
                  <a:pt x="0" y="3465126"/>
                </a:cubicBezTo>
                <a:cubicBezTo>
                  <a:pt x="-29957" y="3232361"/>
                  <a:pt x="-11215" y="3087732"/>
                  <a:pt x="0" y="2943768"/>
                </a:cubicBezTo>
                <a:cubicBezTo>
                  <a:pt x="11215" y="2799804"/>
                  <a:pt x="20310" y="2436665"/>
                  <a:pt x="0" y="2193520"/>
                </a:cubicBezTo>
                <a:cubicBezTo>
                  <a:pt x="-20310" y="1950375"/>
                  <a:pt x="1394" y="1814798"/>
                  <a:pt x="0" y="1614940"/>
                </a:cubicBezTo>
                <a:cubicBezTo>
                  <a:pt x="-1394" y="1415082"/>
                  <a:pt x="17016" y="1343257"/>
                  <a:pt x="0" y="1150803"/>
                </a:cubicBezTo>
                <a:cubicBezTo>
                  <a:pt x="-17016" y="958349"/>
                  <a:pt x="1173" y="374711"/>
                  <a:pt x="0" y="0"/>
                </a:cubicBezTo>
                <a:close/>
              </a:path>
            </a:pathLst>
          </a:custGeom>
          <a:noFill/>
          <a:ln w="47625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504C57-247A-7095-7D63-503DC23688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6529731"/>
              </p:ext>
            </p:extLst>
          </p:nvPr>
        </p:nvGraphicFramePr>
        <p:xfrm>
          <a:off x="4199312" y="853673"/>
          <a:ext cx="4286250" cy="5004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4933" y="685680"/>
            <a:ext cx="3152492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Pénzügyi Előrejelzés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09" y="1361348"/>
            <a:ext cx="3625427" cy="4258176"/>
            <a:chOff x="1674895" y="1345036"/>
            <a:chExt cx="5428610" cy="4210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2" name="Freeform: Shape 28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1220741"/>
            <a:ext cx="3625426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4357092"/>
            <a:ext cx="239955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858936"/>
            <a:ext cx="520052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43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59870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260C2399-5809-CAEE-3B56-82F8479FB4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1468096"/>
              </p:ext>
            </p:extLst>
          </p:nvPr>
        </p:nvGraphicFramePr>
        <p:xfrm>
          <a:off x="1046059" y="1220741"/>
          <a:ext cx="3587547" cy="4258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41752"/>
            <a:ext cx="4605336" cy="1323439"/>
          </a:xfrm>
        </p:spPr>
        <p:txBody>
          <a:bodyPr anchor="t">
            <a:normAutofit/>
          </a:bodyPr>
          <a:lstStyle/>
          <a:p>
            <a:r>
              <a:rPr lang="en-US" sz="3500" dirty="0" err="1">
                <a:solidFill>
                  <a:schemeClr val="bg1"/>
                </a:solidFill>
              </a:rPr>
              <a:t>Tőkebevonás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146400"/>
            <a:ext cx="4605336" cy="2862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 err="1">
                <a:solidFill>
                  <a:schemeClr val="bg1">
                    <a:alpha val="80000"/>
                  </a:schemeClr>
                </a:solidFill>
              </a:rPr>
              <a:t>Keresett</a:t>
            </a:r>
            <a:r>
              <a:rPr lang="en-US" sz="21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2100" dirty="0" err="1">
                <a:solidFill>
                  <a:schemeClr val="bg1">
                    <a:alpha val="80000"/>
                  </a:schemeClr>
                </a:solidFill>
              </a:rPr>
              <a:t>tőke</a:t>
            </a:r>
            <a:r>
              <a:rPr lang="en-US" sz="2100" dirty="0">
                <a:solidFill>
                  <a:schemeClr val="bg1">
                    <a:alpha val="80000"/>
                  </a:schemeClr>
                </a:solidFill>
              </a:rPr>
              <a:t>: </a:t>
            </a:r>
            <a:r>
              <a:rPr lang="en-US" sz="2800" b="1" dirty="0">
                <a:solidFill>
                  <a:schemeClr val="bg1">
                    <a:alpha val="80000"/>
                  </a:schemeClr>
                </a:solidFill>
              </a:rPr>
              <a:t>10 000 </a:t>
            </a:r>
            <a:r>
              <a:rPr lang="en-US" sz="2800" b="1" dirty="0" err="1">
                <a:solidFill>
                  <a:schemeClr val="bg1">
                    <a:alpha val="80000"/>
                  </a:schemeClr>
                </a:solidFill>
              </a:rPr>
              <a:t>euró</a:t>
            </a:r>
            <a:br>
              <a:rPr lang="en-US" sz="2800" b="1" dirty="0">
                <a:solidFill>
                  <a:schemeClr val="bg1">
                    <a:alpha val="80000"/>
                  </a:schemeClr>
                </a:solidFill>
              </a:rPr>
            </a:br>
            <a:r>
              <a:rPr lang="en-US" sz="2100" b="1" dirty="0" err="1">
                <a:solidFill>
                  <a:schemeClr val="bg1">
                    <a:alpha val="80000"/>
                  </a:schemeClr>
                </a:solidFill>
              </a:rPr>
              <a:t>Felhasználás</a:t>
            </a:r>
            <a:r>
              <a:rPr lang="en-US" sz="2100" dirty="0">
                <a:solidFill>
                  <a:schemeClr val="bg1">
                    <a:alpha val="8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100" dirty="0">
                <a:solidFill>
                  <a:schemeClr val="bg1">
                    <a:alpha val="80000"/>
                  </a:schemeClr>
                </a:solidFill>
              </a:rPr>
              <a:t>• </a:t>
            </a:r>
            <a:r>
              <a:rPr lang="en-US" sz="2100" dirty="0" err="1">
                <a:solidFill>
                  <a:schemeClr val="bg1">
                    <a:alpha val="80000"/>
                  </a:schemeClr>
                </a:solidFill>
              </a:rPr>
              <a:t>Modellek</a:t>
            </a:r>
            <a:r>
              <a:rPr lang="en-US" sz="21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2100" dirty="0" err="1">
                <a:solidFill>
                  <a:schemeClr val="bg1">
                    <a:alpha val="80000"/>
                  </a:schemeClr>
                </a:solidFill>
              </a:rPr>
              <a:t>bővítése</a:t>
            </a:r>
            <a:r>
              <a:rPr lang="en-US" sz="2100" dirty="0">
                <a:solidFill>
                  <a:schemeClr val="bg1">
                    <a:alpha val="80000"/>
                  </a:schemeClr>
                </a:solidFill>
              </a:rPr>
              <a:t>/ </a:t>
            </a:r>
            <a:r>
              <a:rPr lang="en-US" sz="2100" dirty="0" err="1">
                <a:solidFill>
                  <a:schemeClr val="bg1">
                    <a:alpha val="80000"/>
                  </a:schemeClr>
                </a:solidFill>
              </a:rPr>
              <a:t>fejlesztése</a:t>
            </a:r>
            <a:endParaRPr lang="en-US" sz="21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US" sz="2100" dirty="0">
                <a:solidFill>
                  <a:schemeClr val="bg1">
                    <a:alpha val="80000"/>
                  </a:schemeClr>
                </a:solidFill>
              </a:rPr>
              <a:t>• </a:t>
            </a:r>
            <a:r>
              <a:rPr lang="en-US" sz="2100" b="1" dirty="0">
                <a:solidFill>
                  <a:schemeClr val="bg1">
                    <a:alpha val="80000"/>
                  </a:schemeClr>
                </a:solidFill>
              </a:rPr>
              <a:t>Marketing </a:t>
            </a:r>
            <a:r>
              <a:rPr lang="en-US" sz="2100" b="1" dirty="0" err="1">
                <a:solidFill>
                  <a:schemeClr val="bg1">
                    <a:alpha val="80000"/>
                  </a:schemeClr>
                </a:solidFill>
              </a:rPr>
              <a:t>kampányok</a:t>
            </a:r>
            <a:endParaRPr lang="en-US" sz="2100" b="1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US" sz="2100" dirty="0">
                <a:solidFill>
                  <a:schemeClr val="bg1">
                    <a:alpha val="80000"/>
                  </a:schemeClr>
                </a:solidFill>
              </a:rPr>
              <a:t>• </a:t>
            </a:r>
            <a:r>
              <a:rPr lang="en-US" sz="2100" dirty="0" err="1">
                <a:solidFill>
                  <a:schemeClr val="bg1">
                    <a:alpha val="80000"/>
                  </a:schemeClr>
                </a:solidFill>
              </a:rPr>
              <a:t>Nemzetközi</a:t>
            </a:r>
            <a:r>
              <a:rPr lang="en-US" sz="21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2100" dirty="0" err="1">
                <a:solidFill>
                  <a:schemeClr val="bg1">
                    <a:alpha val="80000"/>
                  </a:schemeClr>
                </a:solidFill>
              </a:rPr>
              <a:t>terjeszkedés</a:t>
            </a:r>
            <a:r>
              <a:rPr lang="en-US" sz="21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2100" dirty="0" err="1">
                <a:solidFill>
                  <a:schemeClr val="bg1">
                    <a:alpha val="80000"/>
                  </a:schemeClr>
                </a:solidFill>
              </a:rPr>
              <a:t>előkészítése</a:t>
            </a:r>
            <a:endParaRPr lang="en-US" sz="2100" dirty="0">
              <a:solidFill>
                <a:schemeClr val="bg1">
                  <a:alpha val="80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BDBE1-B300-4C21-9F06-E127BB316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15000" y="-1"/>
            <a:ext cx="3429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BCA523-1BD1-4D5D-B427-8C329C4EE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049276B-6C4C-4A4E-AF63-6A54348B5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326F8B1-A013-4590-B8BA-A294E3B9B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9A2027A-1422-4C0B-B855-07B9F92A7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5FD7551-23BB-489D-B839-1F9B49FFE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DDEA6D9-5283-4A19-B6BE-898029BCCF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5" name="Ábra 4" descr="Pénz egyszínű kitöltéssel">
            <a:extLst>
              <a:ext uri="{FF2B5EF4-FFF2-40B4-BE49-F238E27FC236}">
                <a16:creationId xmlns:a16="http://schemas.microsoft.com/office/drawing/2014/main" id="{E472A82C-31D2-056A-C429-D5CC6E432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7102" y="1429488"/>
            <a:ext cx="1987200" cy="1987200"/>
          </a:xfrm>
          <a:prstGeom prst="rect">
            <a:avLst/>
          </a:prstGeom>
        </p:spPr>
      </p:pic>
      <p:pic>
        <p:nvPicPr>
          <p:cNvPr id="7" name="Ábra 6" descr="Érmék körvonalas">
            <a:extLst>
              <a:ext uri="{FF2B5EF4-FFF2-40B4-BE49-F238E27FC236}">
                <a16:creationId xmlns:a16="http://schemas.microsoft.com/office/drawing/2014/main" id="{C5EDB5E5-3996-091F-BE2C-76862339D4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7037" y="3510000"/>
            <a:ext cx="1987200" cy="1987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164" y="1451881"/>
            <a:ext cx="3563324" cy="395669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900" dirty="0">
                <a:solidFill>
                  <a:schemeClr val="bg1"/>
                </a:solidFill>
              </a:rPr>
              <a:t>Köszönöm a </a:t>
            </a:r>
            <a:r>
              <a:rPr lang="en-US" sz="4900" dirty="0" err="1">
                <a:solidFill>
                  <a:schemeClr val="bg1"/>
                </a:solidFill>
              </a:rPr>
              <a:t>figyelmet</a:t>
            </a:r>
            <a:r>
              <a:rPr lang="en-US" sz="4900" dirty="0">
                <a:solidFill>
                  <a:schemeClr val="bg1"/>
                </a:solidFill>
              </a:rPr>
              <a:t>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5" y="1450655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5" y="5408571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536" y="1143014"/>
            <a:ext cx="4471416" cy="4571972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Kérdések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  <a:p>
            <a:r>
              <a:rPr lang="en-US" sz="2400" dirty="0">
                <a:solidFill>
                  <a:schemeClr val="bg1"/>
                </a:solidFill>
              </a:rPr>
              <a:t>Herceg Kristof </a:t>
            </a:r>
          </a:p>
          <a:p>
            <a:r>
              <a:rPr lang="en-US" sz="2400" dirty="0">
                <a:solidFill>
                  <a:schemeClr val="bg1"/>
                </a:solidFill>
              </a:rPr>
              <a:t>herceg.kristof@ethicalmind.ai</a:t>
            </a:r>
          </a:p>
          <a:p>
            <a:r>
              <a:rPr lang="en-US" sz="2400" dirty="0">
                <a:solidFill>
                  <a:schemeClr val="bg1"/>
                </a:solidFill>
              </a:rPr>
              <a:t>+36 30 123 4567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45" y="262053"/>
            <a:ext cx="4249911" cy="1225650"/>
          </a:xfrm>
        </p:spPr>
        <p:txBody>
          <a:bodyPr anchor="b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ptos ExtraBold" panose="020B0004020202020204" pitchFamily="34" charset="0"/>
              </a:rPr>
              <a:t>Elevator Pitch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3904" y="1749756"/>
            <a:ext cx="353872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326" y="1909192"/>
            <a:ext cx="3439885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Aptos Display" panose="020B0004020202020204" pitchFamily="34" charset="0"/>
              </a:rPr>
              <a:t>Az EthicalMind </a:t>
            </a:r>
            <a:r>
              <a:rPr lang="en-US" sz="19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egy</a:t>
            </a:r>
            <a:r>
              <a:rPr lang="en-US" sz="19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mesterséges</a:t>
            </a:r>
            <a:r>
              <a:rPr lang="en-US" sz="19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intelligenciára</a:t>
            </a:r>
            <a:r>
              <a:rPr lang="en-US" sz="19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épülő</a:t>
            </a:r>
            <a:r>
              <a:rPr lang="en-US" sz="19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etikai</a:t>
            </a:r>
            <a:r>
              <a:rPr lang="en-US" sz="19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tanácsadó</a:t>
            </a:r>
            <a:r>
              <a:rPr lang="en-US" sz="19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rendszer</a:t>
            </a:r>
            <a:r>
              <a:rPr lang="en-US" sz="1900" dirty="0">
                <a:solidFill>
                  <a:schemeClr val="bg1"/>
                </a:solidFill>
                <a:latin typeface="Aptos Display" panose="020B0004020202020204" pitchFamily="34" charset="0"/>
              </a:rPr>
              <a:t>, </a:t>
            </a:r>
            <a:r>
              <a:rPr lang="en-US" sz="19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amely</a:t>
            </a:r>
            <a:r>
              <a:rPr lang="en-US" sz="19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segíti</a:t>
            </a:r>
            <a:r>
              <a:rPr lang="en-US" sz="1900" dirty="0">
                <a:solidFill>
                  <a:schemeClr val="bg1"/>
                </a:solidFill>
                <a:latin typeface="Aptos Display" panose="020B0004020202020204" pitchFamily="34" charset="0"/>
              </a:rPr>
              <a:t> a </a:t>
            </a:r>
            <a:r>
              <a:rPr lang="en-US" sz="19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vállalatokat</a:t>
            </a:r>
            <a:r>
              <a:rPr lang="en-US" sz="19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abban</a:t>
            </a:r>
            <a:r>
              <a:rPr lang="en-US" sz="1900" dirty="0">
                <a:solidFill>
                  <a:schemeClr val="bg1"/>
                </a:solidFill>
                <a:latin typeface="Aptos Display" panose="020B0004020202020204" pitchFamily="34" charset="0"/>
              </a:rPr>
              <a:t>, </a:t>
            </a:r>
            <a:r>
              <a:rPr lang="en-US" sz="19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hogy</a:t>
            </a:r>
            <a:r>
              <a:rPr lang="en-US" sz="19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döntéseiket</a:t>
            </a:r>
            <a:r>
              <a:rPr lang="en-US" sz="19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átláthatóan</a:t>
            </a:r>
            <a:r>
              <a:rPr lang="en-US" sz="1900" dirty="0">
                <a:solidFill>
                  <a:schemeClr val="bg1"/>
                </a:solidFill>
                <a:latin typeface="Aptos Display" panose="020B0004020202020204" pitchFamily="34" charset="0"/>
              </a:rPr>
              <a:t>, </a:t>
            </a:r>
            <a:r>
              <a:rPr lang="en-US" sz="19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felelősen</a:t>
            </a:r>
            <a:r>
              <a:rPr lang="en-US" sz="19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és</a:t>
            </a:r>
            <a:r>
              <a:rPr lang="en-US" sz="19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társadalmilag</a:t>
            </a:r>
            <a:r>
              <a:rPr lang="en-US" sz="19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elfogadható</a:t>
            </a:r>
            <a:r>
              <a:rPr lang="en-US" sz="19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módon</a:t>
            </a:r>
            <a:r>
              <a:rPr lang="en-US" sz="19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hozzák</a:t>
            </a:r>
            <a:r>
              <a:rPr lang="en-US" sz="1900" dirty="0">
                <a:solidFill>
                  <a:schemeClr val="bg1"/>
                </a:solidFill>
                <a:latin typeface="Aptos Display" panose="020B0004020202020204" pitchFamily="34" charset="0"/>
              </a:rPr>
              <a:t> meg.</a:t>
            </a: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5520" y="5707672"/>
            <a:ext cx="35354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Kép 4">
            <a:extLst>
              <a:ext uri="{FF2B5EF4-FFF2-40B4-BE49-F238E27FC236}">
                <a16:creationId xmlns:a16="http://schemas.microsoft.com/office/drawing/2014/main" id="{C9EDCDA3-8235-015A-E910-0B7DB146F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5358"/>
            <a:ext cx="4481549" cy="66472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45719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667" y="637763"/>
            <a:ext cx="3233024" cy="1627274"/>
          </a:xfrm>
        </p:spPr>
        <p:txBody>
          <a:bodyPr anchor="t">
            <a:norm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  <a:latin typeface="Aptos ExtraBold" panose="020B0004020202020204" pitchFamily="34" charset="0"/>
              </a:rPr>
              <a:t>Piaci</a:t>
            </a:r>
            <a:r>
              <a:rPr lang="en-US" dirty="0">
                <a:solidFill>
                  <a:schemeClr val="bg1"/>
                </a:solidFill>
                <a:latin typeface="Aptos ExtraBold" panose="020B00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ptos ExtraBold" panose="020B0004020202020204" pitchFamily="34" charset="0"/>
              </a:rPr>
              <a:t>Probléma</a:t>
            </a:r>
            <a:endParaRPr lang="en-US" dirty="0">
              <a:solidFill>
                <a:schemeClr val="bg1"/>
              </a:solidFill>
              <a:latin typeface="Aptos ExtraBold" panose="020B00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6667" y="2372156"/>
            <a:ext cx="3429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667" y="2668366"/>
            <a:ext cx="3233024" cy="3633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A </a:t>
            </a:r>
            <a:r>
              <a:rPr lang="en-US" sz="20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vállalatok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egyre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gyakrabban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kerülnek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hu-HU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botrányokba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:</a:t>
            </a:r>
            <a:endParaRPr lang="hu-HU" sz="20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hu-HU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A</a:t>
            </a:r>
            <a:r>
              <a:rPr lang="en-US" sz="20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datvédelmi</a:t>
            </a:r>
            <a:r>
              <a:rPr lang="hu-HU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 problémák,</a:t>
            </a:r>
          </a:p>
          <a:p>
            <a:r>
              <a:rPr lang="en-US" sz="20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Diszkrimináció</a:t>
            </a:r>
            <a:r>
              <a:rPr lang="hu-HU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,</a:t>
            </a:r>
          </a:p>
          <a:p>
            <a:r>
              <a:rPr lang="hu-HU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K</a:t>
            </a:r>
            <a:r>
              <a:rPr lang="en-US" sz="20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örnyezeti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károk</a:t>
            </a:r>
            <a:r>
              <a:rPr lang="hu-HU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,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Aptos Display" panose="020B0004020202020204" pitchFamily="34" charset="0"/>
              </a:rPr>
              <a:t>A </a:t>
            </a:r>
            <a:r>
              <a:rPr lang="en-US" sz="2000" b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jelenlegi</a:t>
            </a:r>
            <a:r>
              <a:rPr lang="en-US" sz="2000" b="1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megoldások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 mint </a:t>
            </a:r>
            <a:r>
              <a:rPr lang="en-US" sz="20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belső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etikai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kódexek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vagy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hu-HU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külső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tanácsadás</a:t>
            </a:r>
            <a:r>
              <a:rPr lang="hu-HU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, </a:t>
            </a:r>
            <a:br>
              <a:rPr lang="hu-HU" sz="2000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US" sz="2000" b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lassúak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drágák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br>
              <a:rPr lang="hu-HU" sz="2000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és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gyakran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hatástalanok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131F027-AE20-2BEE-7068-E40613848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711" y="0"/>
            <a:ext cx="4543425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" y="0"/>
            <a:ext cx="564386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534" y="892733"/>
            <a:ext cx="4145202" cy="1206397"/>
          </a:xfrm>
        </p:spPr>
        <p:txBody>
          <a:bodyPr anchor="t">
            <a:normAutofit/>
          </a:bodyPr>
          <a:lstStyle/>
          <a:p>
            <a:pPr algn="l"/>
            <a:r>
              <a:rPr lang="en-US" sz="4800" b="1" dirty="0" err="1">
                <a:solidFill>
                  <a:schemeClr val="bg1"/>
                </a:solidFill>
              </a:rPr>
              <a:t>Piaci</a:t>
            </a:r>
            <a:r>
              <a:rPr lang="en-US" sz="4800" b="1" dirty="0">
                <a:solidFill>
                  <a:schemeClr val="bg1"/>
                </a:solidFill>
              </a:rPr>
              <a:t> Lehetőség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6667" y="2377331"/>
            <a:ext cx="3429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270" y="2701252"/>
            <a:ext cx="4301730" cy="3596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 err="1">
                <a:solidFill>
                  <a:schemeClr val="bg1"/>
                </a:solidFill>
              </a:rPr>
              <a:t>Célpiac</a:t>
            </a:r>
            <a:r>
              <a:rPr lang="en-US" sz="1700" dirty="0">
                <a:solidFill>
                  <a:schemeClr val="bg1"/>
                </a:solidFill>
              </a:rPr>
              <a:t>: </a:t>
            </a:r>
            <a:r>
              <a:rPr lang="en-US" sz="1700" dirty="0" err="1">
                <a:solidFill>
                  <a:schemeClr val="bg1"/>
                </a:solidFill>
              </a:rPr>
              <a:t>közép</a:t>
            </a:r>
            <a:r>
              <a:rPr lang="en-US" sz="1700" dirty="0">
                <a:solidFill>
                  <a:schemeClr val="bg1"/>
                </a:solidFill>
              </a:rPr>
              <a:t>- </a:t>
            </a:r>
            <a:r>
              <a:rPr lang="en-US" sz="1700" dirty="0" err="1">
                <a:solidFill>
                  <a:schemeClr val="bg1"/>
                </a:solidFill>
              </a:rPr>
              <a:t>és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nagyvállalatok</a:t>
            </a:r>
            <a:r>
              <a:rPr lang="hu-HU" sz="1700" dirty="0">
                <a:solidFill>
                  <a:schemeClr val="bg1"/>
                </a:solidFill>
              </a:rPr>
              <a:t>, </a:t>
            </a:r>
            <a:r>
              <a:rPr lang="en-US" sz="1700" dirty="0" err="1">
                <a:solidFill>
                  <a:schemeClr val="bg1"/>
                </a:solidFill>
              </a:rPr>
              <a:t>különösen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endParaRPr lang="hu-HU" sz="1700" dirty="0">
              <a:solidFill>
                <a:schemeClr val="bg1"/>
              </a:solidFill>
            </a:endParaRPr>
          </a:p>
          <a:p>
            <a:r>
              <a:rPr lang="en-US" sz="1700" dirty="0" err="1">
                <a:solidFill>
                  <a:schemeClr val="bg1"/>
                </a:solidFill>
              </a:rPr>
              <a:t>technológiai</a:t>
            </a:r>
            <a:r>
              <a:rPr lang="en-US" sz="1700" dirty="0">
                <a:solidFill>
                  <a:schemeClr val="bg1"/>
                </a:solidFill>
              </a:rPr>
              <a:t>, </a:t>
            </a:r>
            <a:endParaRPr lang="hu-HU" sz="1700" dirty="0">
              <a:solidFill>
                <a:schemeClr val="bg1"/>
              </a:solidFill>
            </a:endParaRPr>
          </a:p>
          <a:p>
            <a:r>
              <a:rPr lang="en-US" sz="1700" dirty="0" err="1">
                <a:solidFill>
                  <a:schemeClr val="bg1"/>
                </a:solidFill>
              </a:rPr>
              <a:t>Pénzügyi</a:t>
            </a:r>
            <a:r>
              <a:rPr lang="hu-HU" sz="1700" dirty="0">
                <a:solidFill>
                  <a:schemeClr val="bg1"/>
                </a:solidFill>
              </a:rPr>
              <a:t>,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endParaRPr lang="hu-HU" sz="1700" dirty="0">
              <a:solidFill>
                <a:schemeClr val="bg1"/>
              </a:solidFill>
            </a:endParaRPr>
          </a:p>
          <a:p>
            <a:r>
              <a:rPr lang="en-US" sz="1700" dirty="0" err="1">
                <a:solidFill>
                  <a:schemeClr val="bg1"/>
                </a:solidFill>
              </a:rPr>
              <a:t>egészségügyi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szektorban</a:t>
            </a:r>
            <a:r>
              <a:rPr lang="en-US" sz="1700" dirty="0">
                <a:solidFill>
                  <a:schemeClr val="bg1"/>
                </a:solidFill>
              </a:rPr>
              <a:t>.</a:t>
            </a:r>
            <a:endParaRPr lang="hu-HU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700" dirty="0" err="1">
                <a:solidFill>
                  <a:schemeClr val="bg1"/>
                </a:solidFill>
              </a:rPr>
              <a:t>Célcsoport</a:t>
            </a:r>
            <a:r>
              <a:rPr lang="en-US" sz="1700" dirty="0">
                <a:solidFill>
                  <a:schemeClr val="bg1"/>
                </a:solidFill>
              </a:rPr>
              <a:t>: </a:t>
            </a:r>
            <a:r>
              <a:rPr lang="hu-HU" sz="1700" dirty="0" err="1">
                <a:solidFill>
                  <a:schemeClr val="bg1"/>
                </a:solidFill>
              </a:rPr>
              <a:t>válallati</a:t>
            </a:r>
            <a:r>
              <a:rPr lang="hu-HU" sz="1700" dirty="0">
                <a:solidFill>
                  <a:schemeClr val="bg1"/>
                </a:solidFill>
              </a:rPr>
              <a:t> részlegek,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osztályok</a:t>
            </a:r>
            <a:r>
              <a:rPr lang="en-US" sz="1700" dirty="0">
                <a:solidFill>
                  <a:schemeClr val="bg1"/>
                </a:solidFill>
              </a:rPr>
              <a:t>, </a:t>
            </a:r>
            <a:r>
              <a:rPr lang="en-US" sz="1700" dirty="0" err="1">
                <a:solidFill>
                  <a:schemeClr val="bg1"/>
                </a:solidFill>
              </a:rPr>
              <a:t>vezetők</a:t>
            </a:r>
            <a:r>
              <a:rPr lang="en-US" sz="1700" dirty="0">
                <a:solidFill>
                  <a:schemeClr val="bg1"/>
                </a:solidFill>
              </a:rPr>
              <a:t>, </a:t>
            </a:r>
            <a:r>
              <a:rPr lang="en-US" sz="1700" dirty="0" err="1">
                <a:solidFill>
                  <a:schemeClr val="bg1"/>
                </a:solidFill>
              </a:rPr>
              <a:t>befektetők</a:t>
            </a:r>
            <a:r>
              <a:rPr lang="en-US" sz="1700" dirty="0">
                <a:solidFill>
                  <a:schemeClr val="bg1"/>
                </a:solidFill>
              </a:rPr>
              <a:t>.</a:t>
            </a:r>
            <a:endParaRPr lang="hu-HU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700" dirty="0" err="1">
                <a:solidFill>
                  <a:schemeClr val="bg1"/>
                </a:solidFill>
              </a:rPr>
              <a:t>Becslés</a:t>
            </a:r>
            <a:r>
              <a:rPr lang="en-US" sz="1700" dirty="0">
                <a:solidFill>
                  <a:schemeClr val="bg1"/>
                </a:solidFill>
              </a:rPr>
              <a:t>: </a:t>
            </a:r>
            <a:r>
              <a:rPr lang="hu-HU" sz="1700" dirty="0">
                <a:solidFill>
                  <a:schemeClr val="bg1"/>
                </a:solidFill>
              </a:rPr>
              <a:t>10+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milliárd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hu-HU" sz="1700" dirty="0">
                <a:solidFill>
                  <a:schemeClr val="bg1"/>
                </a:solidFill>
              </a:rPr>
              <a:t>eurós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globális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piac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az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endParaRPr lang="hu-HU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AI-</a:t>
            </a:r>
            <a:r>
              <a:rPr lang="en-US" sz="1700" dirty="0" err="1">
                <a:solidFill>
                  <a:schemeClr val="bg1"/>
                </a:solidFill>
              </a:rPr>
              <a:t>etikai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eszközökre</a:t>
            </a:r>
            <a:r>
              <a:rPr lang="en-US" sz="1700" dirty="0">
                <a:solidFill>
                  <a:schemeClr val="bg1"/>
                </a:solidFill>
              </a:rPr>
              <a:t> 2030-ig.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8EB4F50-0FD0-EBB9-A4DC-E4F3DA83B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386" y="1"/>
            <a:ext cx="423961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A7986DC-D0D4-8FA0-4F04-9CB60131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14" y="0"/>
            <a:ext cx="688177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566EDCC-6FEF-6216-6864-77FB71C65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088594"/>
            <a:ext cx="4585200" cy="457676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584D86D5-F7FA-2D56-F045-B5E2F85E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925" y="192643"/>
            <a:ext cx="4585200" cy="4585200"/>
          </a:xfrm>
          <a:prstGeom prst="rect">
            <a:avLst/>
          </a:prstGeom>
          <a:solidFill>
            <a:schemeClr val="tx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C7C2EFD0-5338-3AF8-9476-86CE8E5F9189}"/>
              </a:ext>
            </a:extLst>
          </p:cNvPr>
          <p:cNvSpPr txBox="1"/>
          <p:nvPr/>
        </p:nvSpPr>
        <p:spPr>
          <a:xfrm>
            <a:off x="845888" y="602753"/>
            <a:ext cx="39583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</a:rPr>
              <a:t>Funkciók</a:t>
            </a:r>
            <a:r>
              <a:rPr lang="hu-HU" sz="2800" b="1" dirty="0">
                <a:solidFill>
                  <a:schemeClr val="bg1"/>
                </a:solidFill>
              </a:rPr>
              <a:t> és</a:t>
            </a:r>
            <a:br>
              <a:rPr lang="hu-HU" sz="2800" b="1" dirty="0">
                <a:solidFill>
                  <a:schemeClr val="bg1"/>
                </a:solidFill>
              </a:rPr>
            </a:br>
            <a:r>
              <a:rPr lang="hu-HU" sz="2800" b="1" dirty="0">
                <a:solidFill>
                  <a:schemeClr val="bg1"/>
                </a:solidFill>
              </a:rPr>
              <a:t>Használati esetek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képen homály, Színesség, lámpa, ké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AC7E324-FE3C-0CD1-8DD6-7B78413519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5143" r="11857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Csapat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EF3123-BC01-A253-FC84-4858305B5C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750427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67993" y="346039"/>
            <a:ext cx="7886700" cy="1133499"/>
          </a:xfrm>
        </p:spPr>
        <p:txBody>
          <a:bodyPr>
            <a:normAutofit/>
          </a:bodyPr>
          <a:lstStyle/>
          <a:p>
            <a:r>
              <a:rPr lang="en-US" sz="4500" dirty="0" err="1">
                <a:solidFill>
                  <a:schemeClr val="bg1"/>
                </a:solidFill>
              </a:rPr>
              <a:t>Eddigi</a:t>
            </a:r>
            <a:r>
              <a:rPr lang="en-US" sz="4500" dirty="0">
                <a:solidFill>
                  <a:schemeClr val="bg1"/>
                </a:solidFill>
              </a:rPr>
              <a:t> </a:t>
            </a:r>
            <a:r>
              <a:rPr lang="en-US" sz="4500" dirty="0" err="1">
                <a:solidFill>
                  <a:schemeClr val="bg1"/>
                </a:solidFill>
              </a:rPr>
              <a:t>Eredmények</a:t>
            </a:r>
            <a:endParaRPr lang="en-US" sz="45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669CE4-32FA-5575-4CD0-385D3728FA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983293"/>
              </p:ext>
            </p:extLst>
          </p:nvPr>
        </p:nvGraphicFramePr>
        <p:xfrm>
          <a:off x="4950713" y="202022"/>
          <a:ext cx="4064000" cy="6490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Kép 7">
            <a:extLst>
              <a:ext uri="{FF2B5EF4-FFF2-40B4-BE49-F238E27FC236}">
                <a16:creationId xmlns:a16="http://schemas.microsoft.com/office/drawing/2014/main" id="{97378D30-4057-38C7-21E5-2FECEF523F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441" y="1888547"/>
            <a:ext cx="4555832" cy="45604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 err="1"/>
              <a:t>Versenytársak</a:t>
            </a:r>
            <a:r>
              <a:rPr b="1" dirty="0"/>
              <a:t> </a:t>
            </a:r>
            <a:r>
              <a:rPr lang="hu-HU" b="1" dirty="0"/>
              <a:t>&amp;</a:t>
            </a:r>
            <a:r>
              <a:rPr b="1" dirty="0"/>
              <a:t> </a:t>
            </a:r>
            <a:r>
              <a:rPr b="1" dirty="0" err="1"/>
              <a:t>Előnyünk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3266" y="3043203"/>
            <a:ext cx="2783681" cy="2170834"/>
          </a:xfrm>
        </p:spPr>
        <p:txBody>
          <a:bodyPr>
            <a:normAutofit/>
          </a:bodyPr>
          <a:lstStyle/>
          <a:p>
            <a:pPr marL="0" indent="0">
              <a:spcAft>
                <a:spcPts val="3000"/>
              </a:spcAft>
              <a:buNone/>
            </a:pPr>
            <a:r>
              <a:rPr b="1" dirty="0" err="1"/>
              <a:t>Versenytársak</a:t>
            </a:r>
            <a:r>
              <a:rPr b="1" dirty="0"/>
              <a:t>: </a:t>
            </a:r>
            <a:endParaRPr lang="hu-HU" b="1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×"/>
            </a:pPr>
            <a:r>
              <a:rPr lang="en-US" sz="2000" dirty="0"/>
              <a:t>Régi AI </a:t>
            </a:r>
            <a:r>
              <a:rPr lang="en-US" sz="2000" dirty="0" err="1"/>
              <a:t>könyvtárak</a:t>
            </a:r>
            <a:endParaRPr lang="hu-HU" sz="2000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×"/>
            </a:pPr>
            <a:r>
              <a:rPr lang="hu-HU" sz="2000" dirty="0"/>
              <a:t>Etikai tréningek.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×"/>
            </a:pPr>
            <a:r>
              <a:rPr lang="hu-HU" sz="2000" dirty="0"/>
              <a:t>Bizottság felállítás.</a:t>
            </a:r>
            <a:endParaRPr sz="200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B0F58EE-B322-F288-EDDD-402B44B1F816}"/>
              </a:ext>
            </a:extLst>
          </p:cNvPr>
          <p:cNvSpPr txBox="1"/>
          <p:nvPr/>
        </p:nvSpPr>
        <p:spPr>
          <a:xfrm>
            <a:off x="5224760" y="3043203"/>
            <a:ext cx="3278979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spcAft>
                <a:spcPts val="3000"/>
              </a:spcAft>
              <a:buFont typeface="Arial"/>
            </a:pPr>
            <a:r>
              <a:rPr lang="hu-HU" sz="3200" b="1" dirty="0"/>
              <a:t>Előnyünk: </a:t>
            </a:r>
          </a:p>
          <a:p>
            <a:pPr marL="342900" indent="-342900">
              <a:spcBef>
                <a:spcPct val="20000"/>
              </a:spcBef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hu-HU" sz="2000" dirty="0"/>
              <a:t>automatizáltság, </a:t>
            </a:r>
          </a:p>
          <a:p>
            <a:pPr marL="342900" indent="-342900">
              <a:spcBef>
                <a:spcPct val="20000"/>
              </a:spcBef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hu-HU" sz="2000" dirty="0"/>
              <a:t>skálázhatóság, </a:t>
            </a:r>
          </a:p>
          <a:p>
            <a:pPr marL="342900" indent="-342900">
              <a:spcBef>
                <a:spcPct val="20000"/>
              </a:spcBef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hu-HU" sz="2000" dirty="0"/>
              <a:t>folyamatos frissülés, </a:t>
            </a:r>
          </a:p>
          <a:p>
            <a:pPr marL="342900" indent="-342900">
              <a:spcBef>
                <a:spcPct val="20000"/>
              </a:spcBef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hu-HU" sz="2000" dirty="0"/>
              <a:t>valós idejű visszacsatolás.</a:t>
            </a:r>
          </a:p>
        </p:txBody>
      </p: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0E02E808-0212-FFCB-D0A7-BC71E18ABF45}"/>
              </a:ext>
            </a:extLst>
          </p:cNvPr>
          <p:cNvCxnSpPr>
            <a:cxnSpLocks/>
          </p:cNvCxnSpPr>
          <p:nvPr/>
        </p:nvCxnSpPr>
        <p:spPr>
          <a:xfrm>
            <a:off x="4605692" y="3197181"/>
            <a:ext cx="0" cy="249722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E71913D6-857D-C4BC-CCA6-7C182055503A}"/>
              </a:ext>
            </a:extLst>
          </p:cNvPr>
          <p:cNvCxnSpPr>
            <a:cxnSpLocks/>
          </p:cNvCxnSpPr>
          <p:nvPr/>
        </p:nvCxnSpPr>
        <p:spPr>
          <a:xfrm>
            <a:off x="1898451" y="2264150"/>
            <a:ext cx="189249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4" name="Csoportba foglalás 23">
            <a:extLst>
              <a:ext uri="{FF2B5EF4-FFF2-40B4-BE49-F238E27FC236}">
                <a16:creationId xmlns:a16="http://schemas.microsoft.com/office/drawing/2014/main" id="{100D9392-2A20-7232-F948-F40D8E072D2A}"/>
              </a:ext>
            </a:extLst>
          </p:cNvPr>
          <p:cNvGrpSpPr/>
          <p:nvPr/>
        </p:nvGrpSpPr>
        <p:grpSpPr>
          <a:xfrm>
            <a:off x="7481889" y="1813922"/>
            <a:ext cx="1110852" cy="1112414"/>
            <a:chOff x="7480698" y="1827145"/>
            <a:chExt cx="1110852" cy="1112414"/>
          </a:xfrm>
        </p:grpSpPr>
        <p:pic>
          <p:nvPicPr>
            <p:cNvPr id="7" name="Ábra 6" descr="Mérőeszköz egyszínű kitöltéssel">
              <a:extLst>
                <a:ext uri="{FF2B5EF4-FFF2-40B4-BE49-F238E27FC236}">
                  <a16:creationId xmlns:a16="http://schemas.microsoft.com/office/drawing/2014/main" id="{26D5097A-1BD2-CCA8-F3C8-AFA3D88BF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78924" y="1827145"/>
              <a:ext cx="914400" cy="914400"/>
            </a:xfrm>
            <a:prstGeom prst="rect">
              <a:avLst/>
            </a:prstGeom>
          </p:spPr>
        </p:pic>
        <p:sp>
          <p:nvSpPr>
            <p:cNvPr id="18" name="Ellipszis 17">
              <a:extLst>
                <a:ext uri="{FF2B5EF4-FFF2-40B4-BE49-F238E27FC236}">
                  <a16:creationId xmlns:a16="http://schemas.microsoft.com/office/drawing/2014/main" id="{E1968DD3-5020-FDAF-4E67-948233D42221}"/>
                </a:ext>
              </a:extLst>
            </p:cNvPr>
            <p:cNvSpPr>
              <a:spLocks/>
            </p:cNvSpPr>
            <p:nvPr/>
          </p:nvSpPr>
          <p:spPr>
            <a:xfrm>
              <a:off x="7480698" y="1828707"/>
              <a:ext cx="1110852" cy="11108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DAFBEAF1-D39A-7B07-14B6-F5C0D38AE97C}"/>
              </a:ext>
            </a:extLst>
          </p:cNvPr>
          <p:cNvGrpSpPr/>
          <p:nvPr/>
        </p:nvGrpSpPr>
        <p:grpSpPr>
          <a:xfrm>
            <a:off x="587574" y="1745578"/>
            <a:ext cx="1110852" cy="1110852"/>
            <a:chOff x="587574" y="1745578"/>
            <a:chExt cx="1110852" cy="1110852"/>
          </a:xfrm>
        </p:grpSpPr>
        <p:pic>
          <p:nvPicPr>
            <p:cNvPr id="9" name="Ábra 8" descr="Hópehely körvonalas">
              <a:extLst>
                <a:ext uri="{FF2B5EF4-FFF2-40B4-BE49-F238E27FC236}">
                  <a16:creationId xmlns:a16="http://schemas.microsoft.com/office/drawing/2014/main" id="{8761C085-A0A9-8F97-9CF1-DE1583A56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5800" y="1846163"/>
              <a:ext cx="914400" cy="914400"/>
            </a:xfrm>
            <a:prstGeom prst="rect">
              <a:avLst/>
            </a:prstGeom>
          </p:spPr>
        </p:pic>
        <p:sp>
          <p:nvSpPr>
            <p:cNvPr id="19" name="Ellipszis 18">
              <a:extLst>
                <a:ext uri="{FF2B5EF4-FFF2-40B4-BE49-F238E27FC236}">
                  <a16:creationId xmlns:a16="http://schemas.microsoft.com/office/drawing/2014/main" id="{57ECA543-9CC6-2B15-E1D2-DCA10D138A88}"/>
                </a:ext>
              </a:extLst>
            </p:cNvPr>
            <p:cNvSpPr/>
            <p:nvPr/>
          </p:nvSpPr>
          <p:spPr>
            <a:xfrm>
              <a:off x="587574" y="1745578"/>
              <a:ext cx="1110852" cy="11108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Csoportba foglalás 24">
            <a:extLst>
              <a:ext uri="{FF2B5EF4-FFF2-40B4-BE49-F238E27FC236}">
                <a16:creationId xmlns:a16="http://schemas.microsoft.com/office/drawing/2014/main" id="{F903A357-D800-A27A-808A-973092D2A15B}"/>
              </a:ext>
            </a:extLst>
          </p:cNvPr>
          <p:cNvGrpSpPr/>
          <p:nvPr/>
        </p:nvGrpSpPr>
        <p:grpSpPr>
          <a:xfrm>
            <a:off x="3919240" y="1643963"/>
            <a:ext cx="1305520" cy="1357595"/>
            <a:chOff x="4002882" y="1719742"/>
            <a:chExt cx="1110852" cy="1110852"/>
          </a:xfrm>
        </p:grpSpPr>
        <p:pic>
          <p:nvPicPr>
            <p:cNvPr id="5" name="Ábra 4" descr="Jelző körvonalas">
              <a:extLst>
                <a:ext uri="{FF2B5EF4-FFF2-40B4-BE49-F238E27FC236}">
                  <a16:creationId xmlns:a16="http://schemas.microsoft.com/office/drawing/2014/main" id="{BACEA1D6-6500-FA85-C502-9926B92DA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54091" y="1828707"/>
              <a:ext cx="914400" cy="914400"/>
            </a:xfrm>
            <a:prstGeom prst="rect">
              <a:avLst/>
            </a:prstGeom>
          </p:spPr>
        </p:pic>
        <p:sp>
          <p:nvSpPr>
            <p:cNvPr id="20" name="Ellipszis 19">
              <a:extLst>
                <a:ext uri="{FF2B5EF4-FFF2-40B4-BE49-F238E27FC236}">
                  <a16:creationId xmlns:a16="http://schemas.microsoft.com/office/drawing/2014/main" id="{53334BB5-69C2-02E8-5F66-E0E9A1140524}"/>
                </a:ext>
              </a:extLst>
            </p:cNvPr>
            <p:cNvSpPr/>
            <p:nvPr/>
          </p:nvSpPr>
          <p:spPr>
            <a:xfrm>
              <a:off x="4002882" y="1719742"/>
              <a:ext cx="1110852" cy="111085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4D72A227-EC5D-B43A-7862-614FF83AB272}"/>
              </a:ext>
            </a:extLst>
          </p:cNvPr>
          <p:cNvCxnSpPr>
            <a:cxnSpLocks/>
          </p:cNvCxnSpPr>
          <p:nvPr/>
        </p:nvCxnSpPr>
        <p:spPr>
          <a:xfrm>
            <a:off x="5365551" y="2261350"/>
            <a:ext cx="189249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406</Words>
  <Application>Microsoft Office PowerPoint</Application>
  <PresentationFormat>Diavetítés a képernyőre (4:3 oldalarány)</PresentationFormat>
  <Paragraphs>76</Paragraphs>
  <Slides>14</Slides>
  <Notes>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23" baseType="lpstr">
      <vt:lpstr>Aptos</vt:lpstr>
      <vt:lpstr>Aptos Black</vt:lpstr>
      <vt:lpstr>Aptos Display</vt:lpstr>
      <vt:lpstr>Aptos ExtraBold</vt:lpstr>
      <vt:lpstr>Aptos Light</vt:lpstr>
      <vt:lpstr>Arial</vt:lpstr>
      <vt:lpstr>Calibri</vt:lpstr>
      <vt:lpstr>Wingdings</vt:lpstr>
      <vt:lpstr>Office Theme</vt:lpstr>
      <vt:lpstr>EthicalMind </vt:lpstr>
      <vt:lpstr>Elevator Pitch</vt:lpstr>
      <vt:lpstr>Piaci Probléma</vt:lpstr>
      <vt:lpstr>Piaci Lehetőség</vt:lpstr>
      <vt:lpstr>PowerPoint-bemutató</vt:lpstr>
      <vt:lpstr>PowerPoint-bemutató</vt:lpstr>
      <vt:lpstr>Csapat</vt:lpstr>
      <vt:lpstr>Eddigi Eredmények</vt:lpstr>
      <vt:lpstr>Versenytársak &amp; Előnyünk</vt:lpstr>
      <vt:lpstr>Bevételi Modell</vt:lpstr>
      <vt:lpstr>Költségek és Stratégia</vt:lpstr>
      <vt:lpstr>Pénzügyi Előrejelzés</vt:lpstr>
      <vt:lpstr>Tőkebevonás</vt:lpstr>
      <vt:lpstr>Köszönöm a figyelmet!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Kristóf Herceg</dc:creator>
  <cp:keywords/>
  <dc:description>HeKi's ppt editor</dc:description>
  <cp:lastModifiedBy>Kristóf Herceg</cp:lastModifiedBy>
  <cp:revision>2</cp:revision>
  <dcterms:created xsi:type="dcterms:W3CDTF">2013-01-27T09:14:16Z</dcterms:created>
  <dcterms:modified xsi:type="dcterms:W3CDTF">2025-05-14T11:21:09Z</dcterms:modified>
  <cp:category/>
</cp:coreProperties>
</file>